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8" r:id="rId4"/>
    <p:sldId id="816" r:id="rId5"/>
    <p:sldId id="825" r:id="rId6"/>
    <p:sldId id="278" r:id="rId7"/>
    <p:sldId id="824" r:id="rId8"/>
    <p:sldId id="823" r:id="rId9"/>
    <p:sldId id="287" r:id="rId10"/>
    <p:sldId id="288" r:id="rId11"/>
    <p:sldId id="289" r:id="rId12"/>
    <p:sldId id="299" r:id="rId13"/>
    <p:sldId id="290" r:id="rId14"/>
    <p:sldId id="296" r:id="rId15"/>
    <p:sldId id="297" r:id="rId16"/>
  </p:sldIdLst>
  <p:sldSz cx="18288000" cy="10287000"/>
  <p:notesSz cx="6858000" cy="9144000"/>
  <p:embeddedFontLst>
    <p:embeddedFont>
      <p:font typeface="Poppins" panose="00000500000000000000" pitchFamily="2" charset="0"/>
      <p:regular r:id="rId17"/>
      <p:bold r:id="rId18"/>
      <p:italic r:id="rId19"/>
      <p:boldItalic r:id="rId20"/>
    </p:embeddedFont>
    <p:embeddedFont>
      <p:font typeface="Poppins Bold" panose="00000800000000000000" charset="0"/>
      <p:regular r:id="rId21"/>
    </p:embeddedFont>
    <p:embeddedFont>
      <p:font typeface="Poppins Ultra-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176"/>
    <a:srgbClr val="D4E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914400" y="543285"/>
            <a:ext cx="16459200" cy="432000"/>
          </a:xfrm>
          <a:prstGeom prst="rect">
            <a:avLst/>
          </a:prstGeom>
        </p:spPr>
        <p:txBody>
          <a:bodyPr lIns="0" tIns="0" rIns="0" bIns="0" anchor="ctr" anchorCtr="0">
            <a:normAutofit/>
          </a:bodyPr>
          <a:lstStyle>
            <a:lvl1pPr algn="l">
              <a:defRPr sz="4200" b="1">
                <a:solidFill>
                  <a:srgbClr val="002060"/>
                </a:solidFill>
                <a:latin typeface="+mj-lt"/>
              </a:defRPr>
            </a:lvl1pPr>
          </a:lstStyle>
          <a:p>
            <a:r>
              <a:rPr lang="hu-HU" dirty="0"/>
              <a:t>MINTACÍM SZERKESZTÉSE</a:t>
            </a:r>
          </a:p>
        </p:txBody>
      </p:sp>
      <p:cxnSp>
        <p:nvCxnSpPr>
          <p:cNvPr id="4" name="Egyenes összekötő 3"/>
          <p:cNvCxnSpPr/>
          <p:nvPr userDrawn="1"/>
        </p:nvCxnSpPr>
        <p:spPr>
          <a:xfrm>
            <a:off x="914400" y="1123541"/>
            <a:ext cx="17373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zöveg helye 3"/>
          <p:cNvSpPr>
            <a:spLocks noGrp="1"/>
          </p:cNvSpPr>
          <p:nvPr>
            <p:ph type="body" sz="half" idx="2" hasCustomPrompt="1"/>
          </p:nvPr>
        </p:nvSpPr>
        <p:spPr>
          <a:xfrm>
            <a:off x="914400" y="2290862"/>
            <a:ext cx="16459200" cy="5223755"/>
          </a:xfrm>
          <a:prstGeom prst="rect">
            <a:avLst/>
          </a:prstGeom>
        </p:spPr>
        <p:txBody>
          <a:bodyPr lIns="0" tIns="0"/>
          <a:lstStyle>
            <a:lvl1pPr marL="0" indent="0">
              <a:buNone/>
              <a:defRPr sz="3000">
                <a:latin typeface="+mn-lt"/>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hu-HU" sz="2700" dirty="0"/>
              <a:t>"</a:t>
            </a:r>
            <a:r>
              <a:rPr lang="hu-HU" sz="2700" dirty="0" err="1"/>
              <a:t>Lorem</a:t>
            </a:r>
            <a:r>
              <a:rPr lang="hu-HU" sz="2700" dirty="0"/>
              <a:t> </a:t>
            </a:r>
            <a:r>
              <a:rPr lang="hu-HU" sz="2700" dirty="0" err="1"/>
              <a:t>ipsum</a:t>
            </a:r>
            <a:r>
              <a:rPr lang="hu-HU" sz="2700" dirty="0"/>
              <a:t> </a:t>
            </a:r>
            <a:r>
              <a:rPr lang="hu-HU" sz="2700" dirty="0" err="1"/>
              <a:t>dolor</a:t>
            </a:r>
            <a:r>
              <a:rPr lang="hu-HU" sz="2700" dirty="0"/>
              <a:t> </a:t>
            </a:r>
            <a:r>
              <a:rPr lang="hu-HU" sz="2700" dirty="0" err="1"/>
              <a:t>sit</a:t>
            </a:r>
            <a:r>
              <a:rPr lang="hu-HU" sz="2700" dirty="0"/>
              <a:t> </a:t>
            </a:r>
            <a:r>
              <a:rPr lang="hu-HU" sz="2700" dirty="0" err="1"/>
              <a:t>amet</a:t>
            </a:r>
            <a:r>
              <a:rPr lang="hu-HU" sz="2700" dirty="0"/>
              <a:t>, </a:t>
            </a:r>
            <a:r>
              <a:rPr lang="hu-HU" sz="2700" dirty="0" err="1"/>
              <a:t>consectetur</a:t>
            </a:r>
            <a:r>
              <a:rPr lang="hu-HU" sz="2700" dirty="0"/>
              <a:t> </a:t>
            </a:r>
            <a:r>
              <a:rPr lang="hu-HU" sz="2700" dirty="0" err="1"/>
              <a:t>adipiscing</a:t>
            </a:r>
            <a:r>
              <a:rPr lang="hu-HU" sz="2700" dirty="0"/>
              <a:t> elit, </a:t>
            </a:r>
            <a:r>
              <a:rPr lang="hu-HU" sz="2700" dirty="0" err="1"/>
              <a:t>sed</a:t>
            </a:r>
            <a:r>
              <a:rPr lang="hu-HU" sz="2700" dirty="0"/>
              <a:t> </a:t>
            </a:r>
            <a:r>
              <a:rPr lang="hu-HU" sz="2700" dirty="0" err="1"/>
              <a:t>do</a:t>
            </a:r>
            <a:r>
              <a:rPr lang="hu-HU" sz="2700" dirty="0"/>
              <a:t> </a:t>
            </a:r>
            <a:r>
              <a:rPr lang="hu-HU" sz="2700" dirty="0" err="1"/>
              <a:t>eiusmod</a:t>
            </a:r>
            <a:r>
              <a:rPr lang="hu-HU" sz="2700" dirty="0"/>
              <a:t> </a:t>
            </a:r>
            <a:r>
              <a:rPr lang="hu-HU" sz="2700" dirty="0" err="1"/>
              <a:t>tempor</a:t>
            </a:r>
            <a:r>
              <a:rPr lang="hu-HU" sz="2700" dirty="0"/>
              <a:t> </a:t>
            </a:r>
            <a:r>
              <a:rPr lang="hu-HU" sz="2700" dirty="0" err="1"/>
              <a:t>incididunt</a:t>
            </a:r>
            <a:r>
              <a:rPr lang="hu-HU" sz="2700" dirty="0"/>
              <a:t> </a:t>
            </a:r>
            <a:r>
              <a:rPr lang="hu-HU" sz="2700" dirty="0" err="1"/>
              <a:t>ut</a:t>
            </a:r>
            <a:r>
              <a:rPr lang="hu-HU" sz="2700" dirty="0"/>
              <a:t> </a:t>
            </a:r>
            <a:r>
              <a:rPr lang="hu-HU" sz="2700" dirty="0" err="1"/>
              <a:t>labore</a:t>
            </a:r>
            <a:r>
              <a:rPr lang="hu-HU" sz="2700" dirty="0"/>
              <a:t> et </a:t>
            </a:r>
            <a:r>
              <a:rPr lang="hu-HU" sz="2700" dirty="0" err="1"/>
              <a:t>dolore</a:t>
            </a:r>
            <a:r>
              <a:rPr lang="hu-HU" sz="2700" dirty="0"/>
              <a:t> </a:t>
            </a:r>
            <a:r>
              <a:rPr lang="hu-HU" sz="2700" dirty="0" err="1"/>
              <a:t>magna</a:t>
            </a:r>
            <a:r>
              <a:rPr lang="hu-HU" sz="2700" dirty="0"/>
              <a:t> </a:t>
            </a:r>
            <a:r>
              <a:rPr lang="hu-HU" sz="2700" dirty="0" err="1"/>
              <a:t>aliqua</a:t>
            </a:r>
            <a:r>
              <a:rPr lang="hu-HU" sz="2700" dirty="0"/>
              <a:t>.</a:t>
            </a:r>
            <a:endParaRPr lang="hu-HU" dirty="0"/>
          </a:p>
        </p:txBody>
      </p:sp>
    </p:spTree>
    <p:extLst>
      <p:ext uri="{BB962C8B-B14F-4D97-AF65-F5344CB8AC3E}">
        <p14:creationId xmlns:p14="http://schemas.microsoft.com/office/powerpoint/2010/main" val="282899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E6F1"/>
        </a:solidFill>
        <a:effectLst/>
      </p:bgPr>
    </p:bg>
    <p:spTree>
      <p:nvGrpSpPr>
        <p:cNvPr id="1" name=""/>
        <p:cNvGrpSpPr/>
        <p:nvPr/>
      </p:nvGrpSpPr>
      <p:grpSpPr>
        <a:xfrm>
          <a:off x="0" y="0"/>
          <a:ext cx="0" cy="0"/>
          <a:chOff x="0" y="0"/>
          <a:chExt cx="0" cy="0"/>
        </a:xfrm>
      </p:grpSpPr>
      <p:grpSp>
        <p:nvGrpSpPr>
          <p:cNvPr id="2" name="Group 2"/>
          <p:cNvGrpSpPr/>
          <p:nvPr/>
        </p:nvGrpSpPr>
        <p:grpSpPr>
          <a:xfrm>
            <a:off x="-273332" y="7385379"/>
            <a:ext cx="18834664" cy="3297295"/>
            <a:chOff x="0" y="827008"/>
            <a:chExt cx="25112885" cy="4396394"/>
          </a:xfrm>
        </p:grpSpPr>
        <p:sp>
          <p:nvSpPr>
            <p:cNvPr id="3" name="Freeform 3"/>
            <p:cNvSpPr/>
            <p:nvPr/>
          </p:nvSpPr>
          <p:spPr>
            <a:xfrm>
              <a:off x="0" y="828647"/>
              <a:ext cx="25112885" cy="4394755"/>
            </a:xfrm>
            <a:custGeom>
              <a:avLst/>
              <a:gdLst/>
              <a:ahLst/>
              <a:cxnLst/>
              <a:rect l="l" t="t" r="r" b="b"/>
              <a:pathLst>
                <a:path w="25112885" h="4394755">
                  <a:moveTo>
                    <a:pt x="0" y="0"/>
                  </a:moveTo>
                  <a:lnTo>
                    <a:pt x="25112885" y="0"/>
                  </a:lnTo>
                  <a:lnTo>
                    <a:pt x="25112885" y="4394755"/>
                  </a:lnTo>
                  <a:lnTo>
                    <a:pt x="0" y="4394755"/>
                  </a:lnTo>
                  <a:lnTo>
                    <a:pt x="0" y="0"/>
                  </a:lnTo>
                  <a:close/>
                </a:path>
              </a:pathLst>
            </a:custGeom>
            <a:blipFill>
              <a:blip r:embed="rId2"/>
              <a:stretch>
                <a:fillRect t="-82429" b="-198999"/>
              </a:stretch>
            </a:blipFill>
          </p:spPr>
          <p:txBody>
            <a:bodyPr/>
            <a:lstStyle/>
            <a:p>
              <a:endParaRPr lang="en-US"/>
            </a:p>
          </p:txBody>
        </p:sp>
        <p:grpSp>
          <p:nvGrpSpPr>
            <p:cNvPr id="4" name="Group 4"/>
            <p:cNvGrpSpPr>
              <a:grpSpLocks noChangeAspect="1"/>
            </p:cNvGrpSpPr>
            <p:nvPr/>
          </p:nvGrpSpPr>
          <p:grpSpPr>
            <a:xfrm>
              <a:off x="0" y="827008"/>
              <a:ext cx="25112885" cy="997026"/>
              <a:chOff x="0" y="602248"/>
              <a:chExt cx="18288000" cy="726059"/>
            </a:xfrm>
          </p:grpSpPr>
          <p:sp>
            <p:nvSpPr>
              <p:cNvPr id="5" name="Freeform 5"/>
              <p:cNvSpPr/>
              <p:nvPr/>
            </p:nvSpPr>
            <p:spPr>
              <a:xfrm>
                <a:off x="0" y="602248"/>
                <a:ext cx="18288000" cy="726059"/>
              </a:xfrm>
              <a:custGeom>
                <a:avLst/>
                <a:gdLst/>
                <a:ahLst/>
                <a:cxnLst/>
                <a:rect l="l" t="t" r="r" b="b"/>
                <a:pathLst>
                  <a:path w="18288000" h="726059">
                    <a:moveTo>
                      <a:pt x="0" y="0"/>
                    </a:moveTo>
                    <a:lnTo>
                      <a:pt x="0" y="726059"/>
                    </a:lnTo>
                    <a:lnTo>
                      <a:pt x="18288000" y="726059"/>
                    </a:lnTo>
                    <a:lnTo>
                      <a:pt x="18288000" y="0"/>
                    </a:lnTo>
                    <a:close/>
                  </a:path>
                </a:pathLst>
              </a:custGeom>
              <a:solidFill>
                <a:srgbClr val="213176"/>
              </a:solidFill>
            </p:spPr>
            <p:txBody>
              <a:bodyPr/>
              <a:lstStyle/>
              <a:p>
                <a:endParaRPr lang="en-US"/>
              </a:p>
            </p:txBody>
          </p:sp>
        </p:grpSp>
      </p:grpSp>
      <p:sp>
        <p:nvSpPr>
          <p:cNvPr id="8" name="TextBox 8"/>
          <p:cNvSpPr txBox="1"/>
          <p:nvPr/>
        </p:nvSpPr>
        <p:spPr>
          <a:xfrm>
            <a:off x="956600" y="2830590"/>
            <a:ext cx="14487600" cy="2694060"/>
          </a:xfrm>
          <a:prstGeom prst="rect">
            <a:avLst/>
          </a:prstGeom>
        </p:spPr>
        <p:txBody>
          <a:bodyPr lIns="0" tIns="0" rIns="0" bIns="0" rtlCol="0" anchor="t"/>
          <a:lstStyle/>
          <a:p>
            <a:pPr algn="ctr"/>
            <a:r>
              <a:rPr lang="en-US" sz="6000" b="1" dirty="0">
                <a:solidFill>
                  <a:srgbClr val="CD2F2B"/>
                </a:solidFill>
                <a:latin typeface="Poppins Bold"/>
                <a:ea typeface="Poppins Bold"/>
                <a:cs typeface="Poppins Bold"/>
                <a:sym typeface="Poppins Bold"/>
              </a:rPr>
              <a:t>The Digital Entrepreneurship Ecosystem Index 2017-2022 </a:t>
            </a:r>
          </a:p>
          <a:p>
            <a:pPr algn="ctr"/>
            <a:r>
              <a:rPr lang="en-US" sz="3600" b="1" dirty="0">
                <a:solidFill>
                  <a:srgbClr val="213176"/>
                </a:solidFill>
                <a:latin typeface="Poppins Bold"/>
                <a:ea typeface="Poppins Bold"/>
                <a:cs typeface="Poppins Bold"/>
                <a:sym typeface="Poppins Bold"/>
              </a:rPr>
              <a:t>special case, Africa</a:t>
            </a:r>
          </a:p>
        </p:txBody>
      </p:sp>
      <p:sp>
        <p:nvSpPr>
          <p:cNvPr id="9" name="Freeform 9"/>
          <p:cNvSpPr/>
          <p:nvPr/>
        </p:nvSpPr>
        <p:spPr>
          <a:xfrm>
            <a:off x="5820122" y="5298570"/>
            <a:ext cx="4760556" cy="452160"/>
          </a:xfrm>
          <a:custGeom>
            <a:avLst/>
            <a:gdLst/>
            <a:ahLst/>
            <a:cxnLst/>
            <a:rect l="l" t="t" r="r" b="b"/>
            <a:pathLst>
              <a:path w="4760556" h="452160">
                <a:moveTo>
                  <a:pt x="0" y="0"/>
                </a:moveTo>
                <a:lnTo>
                  <a:pt x="4760556" y="0"/>
                </a:lnTo>
                <a:lnTo>
                  <a:pt x="4760556" y="452160"/>
                </a:lnTo>
                <a:lnTo>
                  <a:pt x="0" y="452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2462118" y="599784"/>
            <a:ext cx="4627534" cy="1581775"/>
          </a:xfrm>
          <a:custGeom>
            <a:avLst/>
            <a:gdLst/>
            <a:ahLst/>
            <a:cxnLst/>
            <a:rect l="l" t="t" r="r" b="b"/>
            <a:pathLst>
              <a:path w="4627534" h="1581775">
                <a:moveTo>
                  <a:pt x="0" y="0"/>
                </a:moveTo>
                <a:lnTo>
                  <a:pt x="4627534" y="0"/>
                </a:lnTo>
                <a:lnTo>
                  <a:pt x="4627534" y="1581775"/>
                </a:lnTo>
                <a:lnTo>
                  <a:pt x="0" y="15817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2" name="Picture 4" descr="https://scontent-iad3-1.xx.fbcdn.net/v/t1.0-9/10151206_268659073318540_1227749936_n.png?_nc_cat=104&amp;_nc_oc=AQnwxRu0IOWQDluR8Db1oKrJ_LfKbttqJSmIP9qlCsYXw23si47MCSxWKUANdaWMJhk&amp;_nc_ht=scontent-iad3-1.xx&amp;oh=f7e2548375f9195ebbf9bca3a02a5672&amp;oe=5DF966E9">
            <a:extLst>
              <a:ext uri="{FF2B5EF4-FFF2-40B4-BE49-F238E27FC236}">
                <a16:creationId xmlns:a16="http://schemas.microsoft.com/office/drawing/2014/main" id="{DC453741-C59F-5AD3-55B3-B3E2D6B046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600" y="599784"/>
            <a:ext cx="4626000" cy="17123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51AD48D9-08DC-203B-2D14-FE8713DC5C02}"/>
              </a:ext>
            </a:extLst>
          </p:cNvPr>
          <p:cNvGraphicFramePr>
            <a:graphicFrameLocks noGrp="1"/>
          </p:cNvGraphicFramePr>
          <p:nvPr>
            <p:extLst>
              <p:ext uri="{D42A27DB-BD31-4B8C-83A1-F6EECF244321}">
                <p14:modId xmlns:p14="http://schemas.microsoft.com/office/powerpoint/2010/main" val="4006253126"/>
              </p:ext>
            </p:extLst>
          </p:nvPr>
        </p:nvGraphicFramePr>
        <p:xfrm>
          <a:off x="5618597" y="5994821"/>
          <a:ext cx="5377684" cy="1158240"/>
        </p:xfrm>
        <a:graphic>
          <a:graphicData uri="http://schemas.openxmlformats.org/drawingml/2006/table">
            <a:tbl>
              <a:tblPr firstRow="1" bandRow="1">
                <a:tableStyleId>{2D5ABB26-0587-4C30-8999-92F81FD0307C}</a:tableStyleId>
              </a:tblPr>
              <a:tblGrid>
                <a:gridCol w="5377684">
                  <a:extLst>
                    <a:ext uri="{9D8B030D-6E8A-4147-A177-3AD203B41FA5}">
                      <a16:colId xmlns:a16="http://schemas.microsoft.com/office/drawing/2014/main" val="2375992865"/>
                    </a:ext>
                  </a:extLst>
                </a:gridCol>
              </a:tblGrid>
              <a:tr h="370840">
                <a:tc>
                  <a:txBody>
                    <a:bodyPr/>
                    <a:lstStyle/>
                    <a:p>
                      <a:pPr algn="ctr"/>
                      <a:r>
                        <a:rPr lang="en-US" sz="2400" b="1" noProof="0" dirty="0">
                          <a:solidFill>
                            <a:srgbClr val="213176"/>
                          </a:solidFill>
                          <a:latin typeface="Poppins" panose="00000500000000000000" pitchFamily="2" charset="0"/>
                          <a:cs typeface="Poppins" panose="00000500000000000000" pitchFamily="2" charset="0"/>
                        </a:rPr>
                        <a:t>Prof. Dr. </a:t>
                      </a:r>
                      <a:r>
                        <a:rPr lang="en-US" sz="2400" b="1" dirty="0">
                          <a:solidFill>
                            <a:srgbClr val="213176"/>
                          </a:solidFill>
                          <a:latin typeface="Poppins" panose="00000500000000000000" pitchFamily="2" charset="0"/>
                          <a:cs typeface="Poppins" panose="00000500000000000000" pitchFamily="2" charset="0"/>
                        </a:rPr>
                        <a:t>Zoltan Acs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954976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noProof="0" dirty="0">
                          <a:solidFill>
                            <a:srgbClr val="213176"/>
                          </a:solidFill>
                          <a:effectLst/>
                          <a:latin typeface="Poppins" panose="00000500000000000000" pitchFamily="2" charset="0"/>
                          <a:ea typeface="Times New Roman" panose="02020603050405020304" pitchFamily="18" charset="0"/>
                          <a:cs typeface="Poppins" panose="00000500000000000000" pitchFamily="2" charset="0"/>
                        </a:rPr>
                        <a:t>Vienna Institute for Global Studies</a:t>
                      </a:r>
                      <a:r>
                        <a:rPr lang="hu-HU" sz="2000" b="0" noProof="0" dirty="0">
                          <a:solidFill>
                            <a:srgbClr val="213176"/>
                          </a:solidFill>
                          <a:effectLst/>
                          <a:latin typeface="Poppins" panose="00000500000000000000" pitchFamily="2" charset="0"/>
                          <a:ea typeface="Times New Roman" panose="02020603050405020304" pitchFamily="18" charset="0"/>
                          <a:cs typeface="Poppins" panose="00000500000000000000" pitchFamily="2" charset="0"/>
                        </a:rPr>
                        <a:t>, </a:t>
                      </a:r>
                      <a:r>
                        <a:rPr lang="en-US" sz="2000" b="0" noProof="0" dirty="0">
                          <a:solidFill>
                            <a:srgbClr val="213176"/>
                          </a:solidFill>
                          <a:latin typeface="Poppins" panose="00000500000000000000" pitchFamily="2" charset="0"/>
                          <a:ea typeface="Times New Roman" panose="02020603050405020304" pitchFamily="18" charset="0"/>
                          <a:cs typeface="Poppins" panose="00000500000000000000" pitchFamily="2" charset="0"/>
                        </a:rPr>
                        <a:t>Modul University, Vienna</a:t>
                      </a:r>
                      <a:endParaRPr lang="en-US" sz="2000" b="0" noProof="0" dirty="0">
                        <a:solidFill>
                          <a:srgbClr val="213176"/>
                        </a:solidFill>
                        <a:effectLst/>
                        <a:latin typeface="Poppins" panose="00000500000000000000" pitchFamily="2" charset="0"/>
                        <a:ea typeface="Times New Roman" panose="02020603050405020304" pitchFamily="18" charset="0"/>
                        <a:cs typeface="Poppins" panose="000005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503404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4C6136-7E4C-8C4E-A25C-879CDD5D00B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C94E820-AAF9-CCA5-72DD-D1197BDE81CF}"/>
              </a:ext>
            </a:extLst>
          </p:cNvPr>
          <p:cNvSpPr txBox="1"/>
          <p:nvPr/>
        </p:nvSpPr>
        <p:spPr>
          <a:xfrm>
            <a:off x="457200" y="306451"/>
            <a:ext cx="17373599" cy="553998"/>
          </a:xfrm>
          <a:prstGeom prst="rect">
            <a:avLst/>
          </a:prstGeom>
        </p:spPr>
        <p:txBody>
          <a:bodyPr wrap="square" lIns="0" tIns="0" rIns="0" bIns="0" rtlCol="0" anchor="t">
            <a:spAutoFit/>
          </a:bodyPr>
          <a:lstStyle/>
          <a:p>
            <a:pPr algn="ctr"/>
            <a:r>
              <a:rPr lang="en-US" sz="3600" b="1" dirty="0">
                <a:solidFill>
                  <a:srgbClr val="213176"/>
                </a:solidFill>
                <a:latin typeface="Poppins Ultra-Bold"/>
                <a:ea typeface="Poppins Ultra-Bold"/>
                <a:cs typeface="Poppins Ultra-Bold"/>
                <a:sym typeface="Poppins Ultra-Bold"/>
              </a:rPr>
              <a:t>Africa’s DPE and the 4 subindexes development 2017-2022</a:t>
            </a:r>
          </a:p>
        </p:txBody>
      </p:sp>
      <p:grpSp>
        <p:nvGrpSpPr>
          <p:cNvPr id="3" name="Group 3">
            <a:extLst>
              <a:ext uri="{FF2B5EF4-FFF2-40B4-BE49-F238E27FC236}">
                <a16:creationId xmlns:a16="http://schemas.microsoft.com/office/drawing/2014/main" id="{0C0CD35D-C29B-F04F-00C6-F3B405629C7F}"/>
              </a:ext>
            </a:extLst>
          </p:cNvPr>
          <p:cNvGrpSpPr/>
          <p:nvPr/>
        </p:nvGrpSpPr>
        <p:grpSpPr>
          <a:xfrm rot="5400000">
            <a:off x="8703079" y="702079"/>
            <a:ext cx="881842" cy="18288000"/>
            <a:chOff x="0" y="0"/>
            <a:chExt cx="232255" cy="4816593"/>
          </a:xfrm>
        </p:grpSpPr>
        <p:sp>
          <p:nvSpPr>
            <p:cNvPr id="4" name="Freeform 4">
              <a:extLst>
                <a:ext uri="{FF2B5EF4-FFF2-40B4-BE49-F238E27FC236}">
                  <a16:creationId xmlns:a16="http://schemas.microsoft.com/office/drawing/2014/main" id="{8F1469D0-CD35-008D-1F56-C229B5D1B0D7}"/>
                </a:ext>
              </a:extLst>
            </p:cNvPr>
            <p:cNvSpPr/>
            <p:nvPr/>
          </p:nvSpPr>
          <p:spPr>
            <a:xfrm>
              <a:off x="0" y="0"/>
              <a:ext cx="232255" cy="4816592"/>
            </a:xfrm>
            <a:custGeom>
              <a:avLst/>
              <a:gdLst/>
              <a:ahLst/>
              <a:cxnLst/>
              <a:rect l="l" t="t" r="r" b="b"/>
              <a:pathLst>
                <a:path w="232255" h="4816592">
                  <a:moveTo>
                    <a:pt x="0" y="0"/>
                  </a:moveTo>
                  <a:lnTo>
                    <a:pt x="232255" y="0"/>
                  </a:lnTo>
                  <a:lnTo>
                    <a:pt x="232255" y="4816592"/>
                  </a:lnTo>
                  <a:lnTo>
                    <a:pt x="0" y="4816592"/>
                  </a:lnTo>
                  <a:close/>
                </a:path>
              </a:pathLst>
            </a:custGeom>
            <a:solidFill>
              <a:srgbClr val="213176"/>
            </a:solidFill>
          </p:spPr>
          <p:txBody>
            <a:bodyPr/>
            <a:lstStyle/>
            <a:p>
              <a:endParaRPr lang="en-US"/>
            </a:p>
          </p:txBody>
        </p:sp>
        <p:sp>
          <p:nvSpPr>
            <p:cNvPr id="5" name="TextBox 5">
              <a:extLst>
                <a:ext uri="{FF2B5EF4-FFF2-40B4-BE49-F238E27FC236}">
                  <a16:creationId xmlns:a16="http://schemas.microsoft.com/office/drawing/2014/main" id="{F83EF914-373E-BEAB-DA38-3448370EAE64}"/>
                </a:ext>
              </a:extLst>
            </p:cNvPr>
            <p:cNvSpPr txBox="1"/>
            <p:nvPr/>
          </p:nvSpPr>
          <p:spPr>
            <a:xfrm>
              <a:off x="0" y="-38100"/>
              <a:ext cx="232255" cy="4854693"/>
            </a:xfrm>
            <a:prstGeom prst="rect">
              <a:avLst/>
            </a:prstGeom>
          </p:spPr>
          <p:txBody>
            <a:bodyPr lIns="50800" tIns="50800" rIns="50800" bIns="50800" rtlCol="0" anchor="ctr"/>
            <a:lstStyle/>
            <a:p>
              <a:pPr algn="ctr">
                <a:lnSpc>
                  <a:spcPts val="2659"/>
                </a:lnSpc>
                <a:spcBef>
                  <a:spcPct val="0"/>
                </a:spcBef>
              </a:pPr>
              <a:endParaRPr/>
            </a:p>
          </p:txBody>
        </p:sp>
      </p:grpSp>
      <p:sp>
        <p:nvSpPr>
          <p:cNvPr id="6" name="Szöveg helye 4">
            <a:extLst>
              <a:ext uri="{FF2B5EF4-FFF2-40B4-BE49-F238E27FC236}">
                <a16:creationId xmlns:a16="http://schemas.microsoft.com/office/drawing/2014/main" id="{68F6E3D1-4374-BDE5-B884-5E362F85D468}"/>
              </a:ext>
            </a:extLst>
          </p:cNvPr>
          <p:cNvSpPr txBox="1">
            <a:spLocks/>
          </p:cNvSpPr>
          <p:nvPr/>
        </p:nvSpPr>
        <p:spPr>
          <a:xfrm>
            <a:off x="238525" y="8583293"/>
            <a:ext cx="17810939" cy="12627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solidFill>
                  <a:srgbClr val="213176"/>
                </a:solidFill>
                <a:latin typeface="Poppins" panose="00000500000000000000" pitchFamily="2" charset="0"/>
                <a:cs typeface="Poppins" panose="00000500000000000000" pitchFamily="2" charset="0"/>
              </a:rPr>
              <a:t>DTI is the highest – digital technology infrastructure and the institutions that support its development are developed</a:t>
            </a:r>
          </a:p>
          <a:p>
            <a:pPr algn="just"/>
            <a:r>
              <a:rPr lang="en-US" sz="2000" dirty="0">
                <a:solidFill>
                  <a:srgbClr val="213176"/>
                </a:solidFill>
                <a:latin typeface="Poppins" panose="00000500000000000000" pitchFamily="2" charset="0"/>
                <a:cs typeface="Poppins" panose="00000500000000000000" pitchFamily="2" charset="0"/>
              </a:rPr>
              <a:t>DUC is the lowest - users of digital technology in both in terms of formal legitimacy and social norms are restricted</a:t>
            </a:r>
          </a:p>
        </p:txBody>
      </p:sp>
      <p:pic>
        <p:nvPicPr>
          <p:cNvPr id="8" name="Picture 7">
            <a:extLst>
              <a:ext uri="{FF2B5EF4-FFF2-40B4-BE49-F238E27FC236}">
                <a16:creationId xmlns:a16="http://schemas.microsoft.com/office/drawing/2014/main" id="{201E0003-FC64-8CCC-B04B-8C9504A19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109690"/>
            <a:ext cx="11049000" cy="7032681"/>
          </a:xfrm>
          <a:prstGeom prst="rect">
            <a:avLst/>
          </a:prstGeom>
        </p:spPr>
      </p:pic>
    </p:spTree>
    <p:extLst>
      <p:ext uri="{BB962C8B-B14F-4D97-AF65-F5344CB8AC3E}">
        <p14:creationId xmlns:p14="http://schemas.microsoft.com/office/powerpoint/2010/main" val="55614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3FD6E-BA64-1A8F-096D-F857413141E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8D6B7E0-A90E-7922-3E3E-3FBB93162567}"/>
              </a:ext>
            </a:extLst>
          </p:cNvPr>
          <p:cNvSpPr txBox="1"/>
          <p:nvPr/>
        </p:nvSpPr>
        <p:spPr>
          <a:xfrm>
            <a:off x="457200" y="680067"/>
            <a:ext cx="17373599" cy="553998"/>
          </a:xfrm>
          <a:prstGeom prst="rect">
            <a:avLst/>
          </a:prstGeom>
        </p:spPr>
        <p:txBody>
          <a:bodyPr wrap="square" lIns="0" tIns="0" rIns="0" bIns="0" rtlCol="0" anchor="t">
            <a:spAutoFit/>
          </a:bodyPr>
          <a:lstStyle/>
          <a:p>
            <a:pPr algn="ctr"/>
            <a:r>
              <a:rPr lang="en-US" sz="3600" b="1" dirty="0">
                <a:solidFill>
                  <a:srgbClr val="213176"/>
                </a:solidFill>
                <a:latin typeface="Poppins Ultra-Bold"/>
                <a:ea typeface="Poppins Ultra-Bold"/>
                <a:cs typeface="Poppins Ultra-Bold"/>
                <a:sym typeface="Poppins Ultra-Bold"/>
              </a:rPr>
              <a:t>Africa’s twelve pillar changes over 2017-2022</a:t>
            </a:r>
          </a:p>
        </p:txBody>
      </p:sp>
      <p:grpSp>
        <p:nvGrpSpPr>
          <p:cNvPr id="3" name="Group 3">
            <a:extLst>
              <a:ext uri="{FF2B5EF4-FFF2-40B4-BE49-F238E27FC236}">
                <a16:creationId xmlns:a16="http://schemas.microsoft.com/office/drawing/2014/main" id="{062E11E3-9C97-F262-4448-7E6B497CAEEC}"/>
              </a:ext>
            </a:extLst>
          </p:cNvPr>
          <p:cNvGrpSpPr/>
          <p:nvPr/>
        </p:nvGrpSpPr>
        <p:grpSpPr>
          <a:xfrm rot="5400000">
            <a:off x="8703079" y="702079"/>
            <a:ext cx="881842" cy="18288000"/>
            <a:chOff x="0" y="0"/>
            <a:chExt cx="232255" cy="4816593"/>
          </a:xfrm>
        </p:grpSpPr>
        <p:sp>
          <p:nvSpPr>
            <p:cNvPr id="4" name="Freeform 4">
              <a:extLst>
                <a:ext uri="{FF2B5EF4-FFF2-40B4-BE49-F238E27FC236}">
                  <a16:creationId xmlns:a16="http://schemas.microsoft.com/office/drawing/2014/main" id="{AB6B5AB4-51AD-42E3-2009-6B2A0537447C}"/>
                </a:ext>
              </a:extLst>
            </p:cNvPr>
            <p:cNvSpPr/>
            <p:nvPr/>
          </p:nvSpPr>
          <p:spPr>
            <a:xfrm>
              <a:off x="0" y="0"/>
              <a:ext cx="232255" cy="4816592"/>
            </a:xfrm>
            <a:custGeom>
              <a:avLst/>
              <a:gdLst/>
              <a:ahLst/>
              <a:cxnLst/>
              <a:rect l="l" t="t" r="r" b="b"/>
              <a:pathLst>
                <a:path w="232255" h="4816592">
                  <a:moveTo>
                    <a:pt x="0" y="0"/>
                  </a:moveTo>
                  <a:lnTo>
                    <a:pt x="232255" y="0"/>
                  </a:lnTo>
                  <a:lnTo>
                    <a:pt x="232255" y="4816592"/>
                  </a:lnTo>
                  <a:lnTo>
                    <a:pt x="0" y="4816592"/>
                  </a:lnTo>
                  <a:close/>
                </a:path>
              </a:pathLst>
            </a:custGeom>
            <a:solidFill>
              <a:srgbClr val="213176"/>
            </a:solidFill>
          </p:spPr>
          <p:txBody>
            <a:bodyPr/>
            <a:lstStyle/>
            <a:p>
              <a:endParaRPr lang="en-US"/>
            </a:p>
          </p:txBody>
        </p:sp>
        <p:sp>
          <p:nvSpPr>
            <p:cNvPr id="5" name="TextBox 5">
              <a:extLst>
                <a:ext uri="{FF2B5EF4-FFF2-40B4-BE49-F238E27FC236}">
                  <a16:creationId xmlns:a16="http://schemas.microsoft.com/office/drawing/2014/main" id="{47D8D176-3FF4-5D89-11E7-FC3DA0070F35}"/>
                </a:ext>
              </a:extLst>
            </p:cNvPr>
            <p:cNvSpPr txBox="1"/>
            <p:nvPr/>
          </p:nvSpPr>
          <p:spPr>
            <a:xfrm>
              <a:off x="0" y="-38100"/>
              <a:ext cx="232255" cy="4854693"/>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7">
            <a:extLst>
              <a:ext uri="{FF2B5EF4-FFF2-40B4-BE49-F238E27FC236}">
                <a16:creationId xmlns:a16="http://schemas.microsoft.com/office/drawing/2014/main" id="{9CC21942-9122-AE7B-F096-FFBFFC1EB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798" y="1714500"/>
            <a:ext cx="13150404" cy="6363099"/>
          </a:xfrm>
          <a:prstGeom prst="rect">
            <a:avLst/>
          </a:prstGeom>
        </p:spPr>
      </p:pic>
    </p:spTree>
    <p:extLst>
      <p:ext uri="{BB962C8B-B14F-4D97-AF65-F5344CB8AC3E}">
        <p14:creationId xmlns:p14="http://schemas.microsoft.com/office/powerpoint/2010/main" val="69743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E6F0"/>
        </a:solidFill>
        <a:effectLst/>
      </p:bgPr>
    </p:bg>
    <p:spTree>
      <p:nvGrpSpPr>
        <p:cNvPr id="1" name="">
          <a:extLst>
            <a:ext uri="{FF2B5EF4-FFF2-40B4-BE49-F238E27FC236}">
              <a16:creationId xmlns:a16="http://schemas.microsoft.com/office/drawing/2014/main" id="{88AF07B8-753E-1B5B-E363-FADC2C66FDB1}"/>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DD011D85-E6A7-E2DC-0C8E-560935CBED88}"/>
              </a:ext>
            </a:extLst>
          </p:cNvPr>
          <p:cNvGrpSpPr/>
          <p:nvPr/>
        </p:nvGrpSpPr>
        <p:grpSpPr>
          <a:xfrm>
            <a:off x="17278350" y="-67422"/>
            <a:ext cx="1028700" cy="10421845"/>
            <a:chOff x="0" y="0"/>
            <a:chExt cx="270933" cy="2744848"/>
          </a:xfrm>
        </p:grpSpPr>
        <p:sp>
          <p:nvSpPr>
            <p:cNvPr id="5" name="Freeform 5">
              <a:extLst>
                <a:ext uri="{FF2B5EF4-FFF2-40B4-BE49-F238E27FC236}">
                  <a16:creationId xmlns:a16="http://schemas.microsoft.com/office/drawing/2014/main" id="{89D8BFA6-3132-3F5A-1AB6-0E9C164DDCEF}"/>
                </a:ext>
              </a:extLst>
            </p:cNvPr>
            <p:cNvSpPr/>
            <p:nvPr/>
          </p:nvSpPr>
          <p:spPr>
            <a:xfrm>
              <a:off x="0" y="0"/>
              <a:ext cx="270933" cy="2744848"/>
            </a:xfrm>
            <a:custGeom>
              <a:avLst/>
              <a:gdLst/>
              <a:ahLst/>
              <a:cxnLst/>
              <a:rect l="l" t="t" r="r" b="b"/>
              <a:pathLst>
                <a:path w="270933" h="2744848">
                  <a:moveTo>
                    <a:pt x="0" y="0"/>
                  </a:moveTo>
                  <a:lnTo>
                    <a:pt x="270933" y="0"/>
                  </a:lnTo>
                  <a:lnTo>
                    <a:pt x="270933" y="2744848"/>
                  </a:lnTo>
                  <a:lnTo>
                    <a:pt x="0" y="2744848"/>
                  </a:lnTo>
                  <a:close/>
                </a:path>
              </a:pathLst>
            </a:custGeom>
            <a:solidFill>
              <a:srgbClr val="213176"/>
            </a:solidFill>
          </p:spPr>
          <p:txBody>
            <a:bodyPr/>
            <a:lstStyle/>
            <a:p>
              <a:endParaRPr lang="en-US"/>
            </a:p>
          </p:txBody>
        </p:sp>
        <p:sp>
          <p:nvSpPr>
            <p:cNvPr id="6" name="TextBox 6">
              <a:extLst>
                <a:ext uri="{FF2B5EF4-FFF2-40B4-BE49-F238E27FC236}">
                  <a16:creationId xmlns:a16="http://schemas.microsoft.com/office/drawing/2014/main" id="{8E3A357F-45D4-88B8-6638-033284E15852}"/>
                </a:ext>
              </a:extLst>
            </p:cNvPr>
            <p:cNvSpPr txBox="1"/>
            <p:nvPr/>
          </p:nvSpPr>
          <p:spPr>
            <a:xfrm>
              <a:off x="0" y="-38100"/>
              <a:ext cx="270933" cy="2782948"/>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11">
            <a:extLst>
              <a:ext uri="{FF2B5EF4-FFF2-40B4-BE49-F238E27FC236}">
                <a16:creationId xmlns:a16="http://schemas.microsoft.com/office/drawing/2014/main" id="{C2E58127-15D1-9A7A-5A89-2B9BD45C9EE5}"/>
              </a:ext>
            </a:extLst>
          </p:cNvPr>
          <p:cNvSpPr txBox="1"/>
          <p:nvPr/>
        </p:nvSpPr>
        <p:spPr>
          <a:xfrm>
            <a:off x="704850" y="184391"/>
            <a:ext cx="16573500" cy="1145442"/>
          </a:xfrm>
          <a:prstGeom prst="rect">
            <a:avLst/>
          </a:prstGeom>
        </p:spPr>
        <p:txBody>
          <a:bodyPr wrap="square" lIns="0" tIns="0" rIns="0" bIns="0" rtlCol="0" anchor="t">
            <a:spAutoFit/>
          </a:bodyPr>
          <a:lstStyle/>
          <a:p>
            <a:pPr algn="l">
              <a:lnSpc>
                <a:spcPts val="4442"/>
              </a:lnSpc>
            </a:pPr>
            <a:r>
              <a:rPr lang="en-US" sz="4400" b="1" dirty="0">
                <a:solidFill>
                  <a:srgbClr val="213176"/>
                </a:solidFill>
                <a:latin typeface="Poppins Bold"/>
                <a:ea typeface="Poppins Bold"/>
                <a:cs typeface="Poppins Bold"/>
                <a:sym typeface="Poppins Bold"/>
              </a:rPr>
              <a:t>Africa’s DEE-based Policy Suggestion – 10% Increase of the DEE Index Score</a:t>
            </a:r>
          </a:p>
        </p:txBody>
      </p:sp>
      <p:sp>
        <p:nvSpPr>
          <p:cNvPr id="2" name="Rectangle 2">
            <a:extLst>
              <a:ext uri="{FF2B5EF4-FFF2-40B4-BE49-F238E27FC236}">
                <a16:creationId xmlns:a16="http://schemas.microsoft.com/office/drawing/2014/main" id="{365D2AFB-0318-7EE6-1332-C1BB943773E1}"/>
              </a:ext>
            </a:extLst>
          </p:cNvPr>
          <p:cNvSpPr>
            <a:spLocks noChangeArrowheads="1"/>
          </p:cNvSpPr>
          <p:nvPr/>
        </p:nvSpPr>
        <p:spPr bwMode="auto">
          <a:xfrm rot="10800000" flipV="1">
            <a:off x="533400" y="1402163"/>
            <a:ext cx="15869265" cy="8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AT" altLang="en-AT" sz="3200" b="1" i="0" u="none" strike="noStrike" cap="none" normalizeH="0" baseline="0" dirty="0">
                <a:ln>
                  <a:noFill/>
                </a:ln>
                <a:solidFill>
                  <a:srgbClr val="213176"/>
                </a:solidFill>
                <a:effectLst/>
                <a:latin typeface="Arial" panose="020B0604020202020204" pitchFamily="34" charset="0"/>
              </a:rPr>
              <a:t>Strengths:</a:t>
            </a:r>
            <a:endParaRPr kumimoji="0" lang="en-AT" altLang="en-AT" sz="3200" b="0" i="0" u="none" strike="noStrike" cap="none" normalizeH="0" baseline="0" dirty="0">
              <a:ln>
                <a:noFill/>
              </a:ln>
              <a:solidFill>
                <a:srgbClr val="21317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AT" sz="3200" b="0" i="0" u="none" strike="noStrike" cap="none" normalizeH="0" baseline="0" dirty="0">
                <a:ln>
                  <a:noFill/>
                </a:ln>
                <a:solidFill>
                  <a:srgbClr val="213176"/>
                </a:solidFill>
                <a:effectLst/>
                <a:latin typeface="Arial" panose="020B0604020202020204" pitchFamily="34" charset="0"/>
              </a:rPr>
              <a:t> </a:t>
            </a:r>
            <a:r>
              <a:rPr kumimoji="0" lang="en-AT" altLang="en-AT" sz="3200" b="0" i="0" u="none" strike="noStrike" cap="none" normalizeH="0" baseline="0" dirty="0">
                <a:ln>
                  <a:noFill/>
                </a:ln>
                <a:solidFill>
                  <a:srgbClr val="213176"/>
                </a:solidFill>
                <a:effectLst/>
                <a:latin typeface="Arial" panose="020B0604020202020204" pitchFamily="34" charset="0"/>
              </a:rPr>
              <a:t>Digital Security shows the highest score (24.5 in 2022) – a strong foundation to build trust in digital services.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AT" sz="3200" b="0" i="0" u="none" strike="noStrike" cap="none" normalizeH="0" baseline="0" dirty="0">
                <a:ln>
                  <a:noFill/>
                </a:ln>
                <a:solidFill>
                  <a:srgbClr val="213176"/>
                </a:solidFill>
                <a:effectLst/>
                <a:latin typeface="Arial" panose="020B0604020202020204" pitchFamily="34" charset="0"/>
              </a:rPr>
              <a:t> </a:t>
            </a:r>
            <a:r>
              <a:rPr kumimoji="0" lang="en-AT" altLang="en-AT" sz="3200" b="0" i="0" u="none" strike="noStrike" cap="none" normalizeH="0" baseline="0" dirty="0">
                <a:ln>
                  <a:noFill/>
                </a:ln>
                <a:solidFill>
                  <a:srgbClr val="213176"/>
                </a:solidFill>
                <a:effectLst/>
                <a:latin typeface="Arial" panose="020B0604020202020204" pitchFamily="34" charset="0"/>
              </a:rPr>
              <a:t>Digital Privacy (17.8) and Digital Absorption (19.1) are performing relatively well, </a:t>
            </a:r>
            <a:r>
              <a:rPr kumimoji="0" lang="en-AT" altLang="en-AT" sz="3200" b="0" i="0" u="none" strike="noStrike" cap="none" normalizeH="0" baseline="0" dirty="0" err="1">
                <a:ln>
                  <a:noFill/>
                </a:ln>
                <a:solidFill>
                  <a:srgbClr val="213176"/>
                </a:solidFill>
                <a:effectLst/>
                <a:latin typeface="Arial" panose="020B0604020202020204" pitchFamily="34" charset="0"/>
              </a:rPr>
              <a:t>signaling</a:t>
            </a:r>
            <a:r>
              <a:rPr kumimoji="0" lang="en-AT" altLang="en-AT" sz="3200" b="0" i="0" u="none" strike="noStrike" cap="none" normalizeH="0" baseline="0" dirty="0">
                <a:ln>
                  <a:noFill/>
                </a:ln>
                <a:solidFill>
                  <a:srgbClr val="213176"/>
                </a:solidFill>
                <a:effectLst/>
                <a:latin typeface="Arial" panose="020B0604020202020204" pitchFamily="34" charset="0"/>
              </a:rPr>
              <a:t> good adoption of digital tools.</a:t>
            </a:r>
            <a:endParaRPr kumimoji="0" lang="en-US" altLang="en-AT" sz="3200" b="0" i="0" u="none" strike="noStrike" cap="none" normalizeH="0" baseline="0" dirty="0">
              <a:ln>
                <a:noFill/>
              </a:ln>
              <a:solidFill>
                <a:srgbClr val="21317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AT" altLang="en-AT" sz="3200" b="0" i="0" u="none" strike="noStrike" cap="none" normalizeH="0" baseline="0" dirty="0">
              <a:ln>
                <a:noFill/>
              </a:ln>
              <a:solidFill>
                <a:srgbClr val="21317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T" altLang="en-AT" sz="3200" b="1" i="0" u="none" strike="noStrike" cap="none" normalizeH="0" baseline="0" dirty="0">
                <a:ln>
                  <a:noFill/>
                </a:ln>
                <a:solidFill>
                  <a:srgbClr val="213176"/>
                </a:solidFill>
                <a:effectLst/>
                <a:latin typeface="Arial" panose="020B0604020202020204" pitchFamily="34" charset="0"/>
              </a:rPr>
              <a:t>Weaknesses / Priority Areas for Improvement:</a:t>
            </a:r>
            <a:endParaRPr kumimoji="0" lang="en-AT" altLang="en-AT" sz="3200" b="0" i="0" u="none" strike="noStrike" cap="none" normalizeH="0" baseline="0" dirty="0">
              <a:ln>
                <a:noFill/>
              </a:ln>
              <a:solidFill>
                <a:srgbClr val="21317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AT" sz="3200" i="0" u="none" strike="noStrike" cap="none" normalizeH="0" baseline="0" dirty="0">
                <a:ln>
                  <a:noFill/>
                </a:ln>
                <a:solidFill>
                  <a:srgbClr val="213176"/>
                </a:solidFill>
                <a:effectLst/>
                <a:latin typeface="Arial" panose="020B0604020202020204" pitchFamily="34" charset="0"/>
              </a:rPr>
              <a:t> </a:t>
            </a:r>
            <a:r>
              <a:rPr kumimoji="0" lang="en-AT" altLang="en-AT" sz="3200" i="0" u="none" strike="noStrike" cap="none" normalizeH="0" baseline="0" dirty="0">
                <a:ln>
                  <a:noFill/>
                </a:ln>
                <a:solidFill>
                  <a:srgbClr val="213176"/>
                </a:solidFill>
                <a:effectLst/>
                <a:latin typeface="Arial" panose="020B0604020202020204" pitchFamily="34" charset="0"/>
              </a:rPr>
              <a:t>Digital Literacy (8.5) is the weakest pillar – this is a major barrier to participation in the digital economy.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AT" sz="3200" i="0" u="none" strike="noStrike" cap="none" normalizeH="0" baseline="0" dirty="0">
                <a:ln>
                  <a:noFill/>
                </a:ln>
                <a:solidFill>
                  <a:srgbClr val="213176"/>
                </a:solidFill>
                <a:effectLst/>
                <a:latin typeface="Arial" panose="020B0604020202020204" pitchFamily="34" charset="0"/>
              </a:rPr>
              <a:t> </a:t>
            </a:r>
            <a:r>
              <a:rPr kumimoji="0" lang="en-AT" altLang="en-AT" sz="3200" i="0" u="none" strike="noStrike" cap="none" normalizeH="0" baseline="0" dirty="0">
                <a:ln>
                  <a:noFill/>
                </a:ln>
                <a:solidFill>
                  <a:srgbClr val="213176"/>
                </a:solidFill>
                <a:effectLst/>
                <a:latin typeface="Arial" panose="020B0604020202020204" pitchFamily="34" charset="0"/>
              </a:rPr>
              <a:t>Networking (10.5) and Digital Openness (16.7) are still low, limiting ecosystem connectivity and collaboration.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AT" sz="3200" i="0" u="none" strike="noStrike" cap="none" normalizeH="0" baseline="0" dirty="0">
                <a:ln>
                  <a:noFill/>
                </a:ln>
                <a:solidFill>
                  <a:srgbClr val="213176"/>
                </a:solidFill>
                <a:effectLst/>
                <a:latin typeface="Arial" panose="020B0604020202020204" pitchFamily="34" charset="0"/>
              </a:rPr>
              <a:t> </a:t>
            </a:r>
            <a:r>
              <a:rPr kumimoji="0" lang="en-AT" altLang="en-AT" sz="3200" i="0" u="none" strike="noStrike" cap="none" normalizeH="0" baseline="0" dirty="0">
                <a:ln>
                  <a:noFill/>
                </a:ln>
                <a:solidFill>
                  <a:srgbClr val="213176"/>
                </a:solidFill>
                <a:effectLst/>
                <a:latin typeface="Arial" panose="020B0604020202020204" pitchFamily="34" charset="0"/>
              </a:rPr>
              <a:t>Financial Facilitation </a:t>
            </a:r>
            <a:r>
              <a:rPr kumimoji="0" lang="en-AT" altLang="en-AT" sz="3200" b="0" i="0" u="none" strike="noStrike" cap="none" normalizeH="0" baseline="0" dirty="0">
                <a:ln>
                  <a:noFill/>
                </a:ln>
                <a:solidFill>
                  <a:srgbClr val="213176"/>
                </a:solidFill>
                <a:effectLst/>
                <a:latin typeface="Arial" panose="020B0604020202020204" pitchFamily="34" charset="0"/>
              </a:rPr>
              <a:t>(17.0) remains underdeveloped, constraining entrepreneurs' access to funding and financial services.</a:t>
            </a:r>
            <a:endParaRPr kumimoji="0" lang="en-US" altLang="en-AT" sz="3200" b="0" i="0" u="none" strike="noStrike" cap="none" normalizeH="0" baseline="0" dirty="0">
              <a:ln>
                <a:noFill/>
              </a:ln>
              <a:solidFill>
                <a:srgbClr val="21317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AT" altLang="en-AT" sz="3200" b="0" i="0" u="none" strike="noStrike" cap="none" normalizeH="0" baseline="0" dirty="0">
              <a:ln>
                <a:noFill/>
              </a:ln>
              <a:solidFill>
                <a:srgbClr val="21317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T" altLang="en-AT" sz="3200" b="1" i="0" u="none" strike="noStrike" cap="none" normalizeH="0" baseline="0" dirty="0">
                <a:ln>
                  <a:noFill/>
                </a:ln>
                <a:solidFill>
                  <a:srgbClr val="213176"/>
                </a:solidFill>
                <a:effectLst/>
                <a:latin typeface="Arial" panose="020B0604020202020204" pitchFamily="34" charset="0"/>
              </a:rPr>
              <a:t>Moderate Areas (need attention but not critical):</a:t>
            </a:r>
            <a:endParaRPr kumimoji="0" lang="en-AT" altLang="en-AT" sz="3200" b="0" i="0" u="none" strike="noStrike" cap="none" normalizeH="0" baseline="0" dirty="0">
              <a:ln>
                <a:noFill/>
              </a:ln>
              <a:solidFill>
                <a:srgbClr val="21317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AT" sz="3200" b="0" i="0" u="none" strike="noStrike" cap="none" normalizeH="0" baseline="0" dirty="0">
                <a:ln>
                  <a:noFill/>
                </a:ln>
                <a:solidFill>
                  <a:srgbClr val="213176"/>
                </a:solidFill>
                <a:effectLst/>
                <a:latin typeface="Arial" panose="020B0604020202020204" pitchFamily="34" charset="0"/>
              </a:rPr>
              <a:t> </a:t>
            </a:r>
            <a:r>
              <a:rPr kumimoji="0" lang="en-AT" altLang="en-AT" sz="3200" b="0" i="0" u="none" strike="noStrike" cap="none" normalizeH="0" baseline="0" dirty="0">
                <a:ln>
                  <a:noFill/>
                </a:ln>
                <a:solidFill>
                  <a:srgbClr val="213176"/>
                </a:solidFill>
                <a:effectLst/>
                <a:latin typeface="Arial" panose="020B0604020202020204" pitchFamily="34" charset="0"/>
              </a:rPr>
              <a:t>Matchmaking (15.7), Digital Scaleup (17.5), and Digital Startup (19.7) are improving but could be strengthened to accelerate ecosystem growth.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T" altLang="en-AT"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329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F8177A-EE5F-D24A-46A2-27F819B31F2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5C94FDC-C290-401E-1EE4-389803BA9DF6}"/>
              </a:ext>
            </a:extLst>
          </p:cNvPr>
          <p:cNvSpPr txBox="1"/>
          <p:nvPr/>
        </p:nvSpPr>
        <p:spPr>
          <a:xfrm>
            <a:off x="457200" y="306451"/>
            <a:ext cx="17373599" cy="553998"/>
          </a:xfrm>
          <a:prstGeom prst="rect">
            <a:avLst/>
          </a:prstGeom>
        </p:spPr>
        <p:txBody>
          <a:bodyPr wrap="square" lIns="0" tIns="0" rIns="0" bIns="0" rtlCol="0" anchor="t">
            <a:spAutoFit/>
          </a:bodyPr>
          <a:lstStyle/>
          <a:p>
            <a:pPr algn="ctr"/>
            <a:r>
              <a:rPr lang="en-US" sz="3600" b="1" dirty="0">
                <a:solidFill>
                  <a:srgbClr val="213176"/>
                </a:solidFill>
                <a:latin typeface="Poppins Ultra-Bold"/>
                <a:ea typeface="Poppins Ultra-Bold"/>
                <a:cs typeface="Poppins Ultra-Bold"/>
                <a:sym typeface="Poppins Ultra-Bold"/>
              </a:rPr>
              <a:t>Africa’s regions pillar comparison between country groups</a:t>
            </a:r>
          </a:p>
        </p:txBody>
      </p:sp>
      <p:grpSp>
        <p:nvGrpSpPr>
          <p:cNvPr id="3" name="Group 3">
            <a:extLst>
              <a:ext uri="{FF2B5EF4-FFF2-40B4-BE49-F238E27FC236}">
                <a16:creationId xmlns:a16="http://schemas.microsoft.com/office/drawing/2014/main" id="{1DE04F82-4E5A-7365-583F-F585D7FF272E}"/>
              </a:ext>
            </a:extLst>
          </p:cNvPr>
          <p:cNvGrpSpPr/>
          <p:nvPr/>
        </p:nvGrpSpPr>
        <p:grpSpPr>
          <a:xfrm rot="5400000">
            <a:off x="8703079" y="702079"/>
            <a:ext cx="881842" cy="18288000"/>
            <a:chOff x="0" y="0"/>
            <a:chExt cx="232255" cy="4816593"/>
          </a:xfrm>
        </p:grpSpPr>
        <p:sp>
          <p:nvSpPr>
            <p:cNvPr id="4" name="Freeform 4">
              <a:extLst>
                <a:ext uri="{FF2B5EF4-FFF2-40B4-BE49-F238E27FC236}">
                  <a16:creationId xmlns:a16="http://schemas.microsoft.com/office/drawing/2014/main" id="{DED77604-D24B-166E-50DA-D0147FBF9FA5}"/>
                </a:ext>
              </a:extLst>
            </p:cNvPr>
            <p:cNvSpPr/>
            <p:nvPr/>
          </p:nvSpPr>
          <p:spPr>
            <a:xfrm>
              <a:off x="0" y="0"/>
              <a:ext cx="232255" cy="4816592"/>
            </a:xfrm>
            <a:custGeom>
              <a:avLst/>
              <a:gdLst/>
              <a:ahLst/>
              <a:cxnLst/>
              <a:rect l="l" t="t" r="r" b="b"/>
              <a:pathLst>
                <a:path w="232255" h="4816592">
                  <a:moveTo>
                    <a:pt x="0" y="0"/>
                  </a:moveTo>
                  <a:lnTo>
                    <a:pt x="232255" y="0"/>
                  </a:lnTo>
                  <a:lnTo>
                    <a:pt x="232255" y="4816592"/>
                  </a:lnTo>
                  <a:lnTo>
                    <a:pt x="0" y="4816592"/>
                  </a:lnTo>
                  <a:close/>
                </a:path>
              </a:pathLst>
            </a:custGeom>
            <a:solidFill>
              <a:srgbClr val="213176"/>
            </a:solidFill>
          </p:spPr>
          <p:txBody>
            <a:bodyPr/>
            <a:lstStyle/>
            <a:p>
              <a:endParaRPr lang="en-US"/>
            </a:p>
          </p:txBody>
        </p:sp>
        <p:sp>
          <p:nvSpPr>
            <p:cNvPr id="5" name="TextBox 5">
              <a:extLst>
                <a:ext uri="{FF2B5EF4-FFF2-40B4-BE49-F238E27FC236}">
                  <a16:creationId xmlns:a16="http://schemas.microsoft.com/office/drawing/2014/main" id="{E44F2375-52B5-A545-6ADB-30DE41858696}"/>
                </a:ext>
              </a:extLst>
            </p:cNvPr>
            <p:cNvSpPr txBox="1"/>
            <p:nvPr/>
          </p:nvSpPr>
          <p:spPr>
            <a:xfrm>
              <a:off x="0" y="-38100"/>
              <a:ext cx="232255" cy="4854693"/>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6">
            <a:extLst>
              <a:ext uri="{FF2B5EF4-FFF2-40B4-BE49-F238E27FC236}">
                <a16:creationId xmlns:a16="http://schemas.microsoft.com/office/drawing/2014/main" id="{BFD53796-9F75-72B7-BA40-435A88FB3DDF}"/>
              </a:ext>
            </a:extLst>
          </p:cNvPr>
          <p:cNvPicPr>
            <a:picLocks noChangeAspect="1"/>
          </p:cNvPicPr>
          <p:nvPr/>
        </p:nvPicPr>
        <p:blipFill>
          <a:blip r:embed="rId2"/>
          <a:stretch>
            <a:fillRect/>
          </a:stretch>
        </p:blipFill>
        <p:spPr>
          <a:xfrm>
            <a:off x="2438400" y="1257300"/>
            <a:ext cx="7591825" cy="6545112"/>
          </a:xfrm>
          <a:prstGeom prst="rect">
            <a:avLst/>
          </a:prstGeom>
        </p:spPr>
      </p:pic>
      <p:sp>
        <p:nvSpPr>
          <p:cNvPr id="8" name="TextBox 10">
            <a:extLst>
              <a:ext uri="{FF2B5EF4-FFF2-40B4-BE49-F238E27FC236}">
                <a16:creationId xmlns:a16="http://schemas.microsoft.com/office/drawing/2014/main" id="{31902E72-4FD2-A222-2C5B-9177B04333CD}"/>
              </a:ext>
            </a:extLst>
          </p:cNvPr>
          <p:cNvSpPr txBox="1"/>
          <p:nvPr/>
        </p:nvSpPr>
        <p:spPr>
          <a:xfrm>
            <a:off x="10820400" y="2171700"/>
            <a:ext cx="6657575" cy="4093428"/>
          </a:xfrm>
          <a:prstGeom prst="rect">
            <a:avLst/>
          </a:prstGeom>
        </p:spPr>
        <p:txBody>
          <a:bodyPr wrap="square" lIns="0" tIns="0" rIns="0" bIns="0" rtlCol="0" anchor="t">
            <a:spAutoFit/>
          </a:bodyPr>
          <a:lstStyle/>
          <a:p>
            <a:pPr algn="just">
              <a:spcAft>
                <a:spcPts val="1200"/>
              </a:spcAft>
            </a:pPr>
            <a:r>
              <a:rPr lang="en-US" sz="2400" spc="-40" dirty="0">
                <a:solidFill>
                  <a:srgbClr val="213176"/>
                </a:solidFill>
                <a:latin typeface="Poppins"/>
                <a:ea typeface="Poppins"/>
                <a:cs typeface="Poppins"/>
                <a:sym typeface="Poppins"/>
              </a:rPr>
              <a:t>1. North Africa:</a:t>
            </a:r>
          </a:p>
          <a:p>
            <a:pPr algn="just">
              <a:spcAft>
                <a:spcPts val="1200"/>
              </a:spcAft>
            </a:pPr>
            <a:r>
              <a:rPr lang="it-IT" sz="2400" dirty="0"/>
              <a:t>    Algeria, </a:t>
            </a:r>
            <a:r>
              <a:rPr lang="it-IT" sz="2400" dirty="0" err="1"/>
              <a:t>Egypt</a:t>
            </a:r>
            <a:r>
              <a:rPr lang="it-IT" sz="2400" dirty="0"/>
              <a:t>, Libya, Morocco, Sudan, Tunisia</a:t>
            </a:r>
            <a:endParaRPr lang="en-US" sz="2400" spc="-40" dirty="0">
              <a:solidFill>
                <a:srgbClr val="213176"/>
              </a:solidFill>
              <a:latin typeface="Poppins"/>
              <a:ea typeface="Poppins"/>
              <a:cs typeface="Poppins"/>
              <a:sym typeface="Poppins"/>
            </a:endParaRPr>
          </a:p>
          <a:p>
            <a:pPr algn="just">
              <a:spcAft>
                <a:spcPts val="1200"/>
              </a:spcAft>
            </a:pPr>
            <a:r>
              <a:rPr lang="en-US" sz="2400" spc="-40" dirty="0">
                <a:solidFill>
                  <a:srgbClr val="213176"/>
                </a:solidFill>
                <a:latin typeface="Poppins"/>
                <a:ea typeface="Poppins"/>
                <a:cs typeface="Poppins"/>
                <a:sym typeface="Poppins"/>
              </a:rPr>
              <a:t>2. Central Africa:</a:t>
            </a:r>
          </a:p>
          <a:p>
            <a:pPr algn="just">
              <a:spcAft>
                <a:spcPts val="1200"/>
              </a:spcAft>
            </a:pPr>
            <a:r>
              <a:rPr lang="en-US" sz="2400" dirty="0"/>
              <a:t>     </a:t>
            </a:r>
            <a:r>
              <a:rPr lang="cs-CZ" sz="2400" dirty="0"/>
              <a:t>Angola, Cameroon, Central African Republic, Chad, Congo, Democratic Republic</a:t>
            </a:r>
            <a:r>
              <a:rPr lang="en-US" sz="2400" dirty="0"/>
              <a:t> of </a:t>
            </a:r>
            <a:r>
              <a:rPr lang="cs-CZ" sz="2400" dirty="0"/>
              <a:t>Congo, Equatorial Guinea, Gabon</a:t>
            </a:r>
            <a:endParaRPr lang="en-US" sz="2400" spc="-40" dirty="0">
              <a:solidFill>
                <a:srgbClr val="213176"/>
              </a:solidFill>
              <a:latin typeface="Poppins"/>
              <a:ea typeface="Poppins"/>
              <a:cs typeface="Poppins"/>
              <a:sym typeface="Poppins"/>
            </a:endParaRPr>
          </a:p>
          <a:p>
            <a:pPr algn="just">
              <a:spcAft>
                <a:spcPts val="1200"/>
              </a:spcAft>
            </a:pPr>
            <a:r>
              <a:rPr lang="en-US" sz="2400" spc="-40" dirty="0">
                <a:solidFill>
                  <a:srgbClr val="213176"/>
                </a:solidFill>
                <a:latin typeface="Poppins"/>
                <a:ea typeface="Poppins"/>
                <a:cs typeface="Poppins"/>
                <a:sym typeface="Poppins"/>
              </a:rPr>
              <a:t>3. Southern Africa:</a:t>
            </a:r>
          </a:p>
          <a:p>
            <a:pPr algn="just">
              <a:spcAft>
                <a:spcPts val="1200"/>
              </a:spcAft>
            </a:pPr>
            <a:r>
              <a:rPr lang="en-US" sz="2400" dirty="0"/>
              <a:t>     </a:t>
            </a:r>
            <a:r>
              <a:rPr lang="cs-CZ" sz="2400" dirty="0"/>
              <a:t>Botswana, Eswatini, Lesotho, Namibia, South Africa, Zimbabwe, Zambia, Malawi, Mozambique</a:t>
            </a:r>
            <a:endParaRPr lang="en-US" sz="2400" spc="-40" dirty="0">
              <a:solidFill>
                <a:srgbClr val="213176"/>
              </a:solidFill>
              <a:latin typeface="Poppins"/>
              <a:ea typeface="Poppins"/>
              <a:cs typeface="Poppins"/>
              <a:sym typeface="Poppins"/>
            </a:endParaRPr>
          </a:p>
        </p:txBody>
      </p:sp>
    </p:spTree>
    <p:extLst>
      <p:ext uri="{BB962C8B-B14F-4D97-AF65-F5344CB8AC3E}">
        <p14:creationId xmlns:p14="http://schemas.microsoft.com/office/powerpoint/2010/main" val="258198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E6F0"/>
        </a:solidFill>
        <a:effectLst/>
      </p:bgPr>
    </p:bg>
    <p:spTree>
      <p:nvGrpSpPr>
        <p:cNvPr id="1" name="">
          <a:extLst>
            <a:ext uri="{FF2B5EF4-FFF2-40B4-BE49-F238E27FC236}">
              <a16:creationId xmlns:a16="http://schemas.microsoft.com/office/drawing/2014/main" id="{822E2437-0852-1E62-BB66-B6362E903837}"/>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459BFE7-A30F-9DF2-E737-18ACEB28756B}"/>
              </a:ext>
            </a:extLst>
          </p:cNvPr>
          <p:cNvGrpSpPr/>
          <p:nvPr/>
        </p:nvGrpSpPr>
        <p:grpSpPr>
          <a:xfrm>
            <a:off x="17278350" y="-67422"/>
            <a:ext cx="1028700" cy="10421845"/>
            <a:chOff x="0" y="0"/>
            <a:chExt cx="270933" cy="2744848"/>
          </a:xfrm>
        </p:grpSpPr>
        <p:sp>
          <p:nvSpPr>
            <p:cNvPr id="5" name="Freeform 5">
              <a:extLst>
                <a:ext uri="{FF2B5EF4-FFF2-40B4-BE49-F238E27FC236}">
                  <a16:creationId xmlns:a16="http://schemas.microsoft.com/office/drawing/2014/main" id="{B9FAC93A-E801-BD7B-6EAF-343DC94A2DB4}"/>
                </a:ext>
              </a:extLst>
            </p:cNvPr>
            <p:cNvSpPr/>
            <p:nvPr/>
          </p:nvSpPr>
          <p:spPr>
            <a:xfrm>
              <a:off x="0" y="0"/>
              <a:ext cx="270933" cy="2744848"/>
            </a:xfrm>
            <a:custGeom>
              <a:avLst/>
              <a:gdLst/>
              <a:ahLst/>
              <a:cxnLst/>
              <a:rect l="l" t="t" r="r" b="b"/>
              <a:pathLst>
                <a:path w="270933" h="2744848">
                  <a:moveTo>
                    <a:pt x="0" y="0"/>
                  </a:moveTo>
                  <a:lnTo>
                    <a:pt x="270933" y="0"/>
                  </a:lnTo>
                  <a:lnTo>
                    <a:pt x="270933" y="2744848"/>
                  </a:lnTo>
                  <a:lnTo>
                    <a:pt x="0" y="2744848"/>
                  </a:lnTo>
                  <a:close/>
                </a:path>
              </a:pathLst>
            </a:custGeom>
            <a:solidFill>
              <a:srgbClr val="213176"/>
            </a:solidFill>
          </p:spPr>
          <p:txBody>
            <a:bodyPr/>
            <a:lstStyle/>
            <a:p>
              <a:endParaRPr lang="en-US"/>
            </a:p>
          </p:txBody>
        </p:sp>
        <p:sp>
          <p:nvSpPr>
            <p:cNvPr id="6" name="TextBox 6">
              <a:extLst>
                <a:ext uri="{FF2B5EF4-FFF2-40B4-BE49-F238E27FC236}">
                  <a16:creationId xmlns:a16="http://schemas.microsoft.com/office/drawing/2014/main" id="{75C1EF04-8C6C-090A-DE90-A153CF74501A}"/>
                </a:ext>
              </a:extLst>
            </p:cNvPr>
            <p:cNvSpPr txBox="1"/>
            <p:nvPr/>
          </p:nvSpPr>
          <p:spPr>
            <a:xfrm>
              <a:off x="0" y="-38100"/>
              <a:ext cx="270933" cy="2782948"/>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a:extLst>
              <a:ext uri="{FF2B5EF4-FFF2-40B4-BE49-F238E27FC236}">
                <a16:creationId xmlns:a16="http://schemas.microsoft.com/office/drawing/2014/main" id="{ABFD18FF-0917-CEE8-FED4-C7F2DD274768}"/>
              </a:ext>
            </a:extLst>
          </p:cNvPr>
          <p:cNvSpPr txBox="1"/>
          <p:nvPr/>
        </p:nvSpPr>
        <p:spPr>
          <a:xfrm>
            <a:off x="1217971" y="1562100"/>
            <a:ext cx="15553583" cy="8156079"/>
          </a:xfrm>
          <a:prstGeom prst="rect">
            <a:avLst/>
          </a:prstGeom>
        </p:spPr>
        <p:txBody>
          <a:bodyPr wrap="square" lIns="0" tIns="0" rIns="0" bIns="0" rtlCol="0" anchor="t">
            <a:spAutoFit/>
          </a:bodyPr>
          <a:lstStyle/>
          <a:p>
            <a:pPr marL="571500" indent="-571500" algn="just">
              <a:spcAft>
                <a:spcPts val="12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We are in a mid of a digital technology-led technology/industrial revolution</a:t>
            </a:r>
            <a:r>
              <a:rPr lang="hu-HU" sz="3200" noProof="0" dirty="0">
                <a:solidFill>
                  <a:srgbClr val="213176"/>
                </a:solidFill>
                <a:latin typeface="Poppins" panose="00000500000000000000" pitchFamily="2" charset="0"/>
                <a:cs typeface="Poppins" panose="00000500000000000000" pitchFamily="2" charset="0"/>
              </a:rPr>
              <a:t>.</a:t>
            </a:r>
            <a:endParaRPr lang="en-US" sz="3200" noProof="0" dirty="0">
              <a:solidFill>
                <a:srgbClr val="213176"/>
              </a:solidFill>
              <a:latin typeface="Poppins" panose="00000500000000000000" pitchFamily="2" charset="0"/>
              <a:cs typeface="Poppins" panose="00000500000000000000" pitchFamily="2" charset="0"/>
            </a:endParaRPr>
          </a:p>
          <a:p>
            <a:pPr marL="571500" indent="-571500" algn="just">
              <a:spcAft>
                <a:spcPts val="12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Digital technologies are all-purpose techs – affect virtually everything - albeit is a varying way.</a:t>
            </a:r>
          </a:p>
          <a:p>
            <a:pPr marL="571500" indent="-571500" algn="just">
              <a:spcAft>
                <a:spcPts val="6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Digital Entrepreneurship Ecosystem Index: a composite indicator to measure the extent and the effect of </a:t>
            </a:r>
            <a:r>
              <a:rPr lang="en-US" sz="3200" noProof="0" dirty="0" err="1">
                <a:solidFill>
                  <a:srgbClr val="213176"/>
                </a:solidFill>
                <a:latin typeface="Poppins" panose="00000500000000000000" pitchFamily="2" charset="0"/>
                <a:cs typeface="Poppins" panose="00000500000000000000" pitchFamily="2" charset="0"/>
              </a:rPr>
              <a:t>digitalisation</a:t>
            </a:r>
            <a:r>
              <a:rPr lang="en-US" sz="3200" noProof="0" dirty="0">
                <a:solidFill>
                  <a:srgbClr val="213176"/>
                </a:solidFill>
                <a:latin typeface="Poppins" panose="00000500000000000000" pitchFamily="2" charset="0"/>
                <a:cs typeface="Poppins" panose="00000500000000000000" pitchFamily="2" charset="0"/>
              </a:rPr>
              <a:t> on entrepreneurship at country level</a:t>
            </a:r>
          </a:p>
          <a:p>
            <a:pPr marL="1943100" lvl="3" indent="-571500" algn="just">
              <a:spcAft>
                <a:spcPts val="6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Unique to combine most aspects of the digital entrepreneurship ecosystem – cultural aspects are missing</a:t>
            </a:r>
          </a:p>
          <a:p>
            <a:pPr marL="1943100" lvl="3" indent="-571500" algn="just">
              <a:spcAft>
                <a:spcPts val="6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Makes possible to examine DEE and components’ development over time</a:t>
            </a:r>
          </a:p>
          <a:p>
            <a:pPr marL="1943100" lvl="3" indent="-571500" algn="just">
              <a:spcAft>
                <a:spcPts val="6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Identifies and measures the most important agents in DEE</a:t>
            </a:r>
          </a:p>
          <a:p>
            <a:pPr marL="1943100" lvl="3" indent="-571500" algn="just">
              <a:spcAft>
                <a:spcPts val="12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Provides policy suggestions based on bottlenecks in the DEE </a:t>
            </a:r>
          </a:p>
          <a:p>
            <a:pPr marL="571500" indent="-571500" algn="just">
              <a:spcAft>
                <a:spcPts val="1200"/>
              </a:spcAft>
              <a:buFont typeface="Arial" panose="020B0604020202020204" pitchFamily="34" charset="0"/>
              <a:buChar char="•"/>
            </a:pPr>
            <a:r>
              <a:rPr lang="en-US" sz="3200" noProof="0" dirty="0">
                <a:solidFill>
                  <a:srgbClr val="213176"/>
                </a:solidFill>
                <a:latin typeface="Poppins" panose="00000500000000000000" pitchFamily="2" charset="0"/>
                <a:cs typeface="Poppins" panose="00000500000000000000" pitchFamily="2" charset="0"/>
              </a:rPr>
              <a:t>DEE is </a:t>
            </a:r>
            <a:r>
              <a:rPr lang="en-US" sz="3200" noProof="0" dirty="0" err="1">
                <a:solidFill>
                  <a:srgbClr val="213176"/>
                </a:solidFill>
                <a:latin typeface="Poppins" panose="00000500000000000000" pitchFamily="2" charset="0"/>
                <a:cs typeface="Poppins" panose="00000500000000000000" pitchFamily="2" charset="0"/>
              </a:rPr>
              <a:t>fastly</a:t>
            </a:r>
            <a:r>
              <a:rPr lang="en-US" sz="3200" noProof="0" dirty="0">
                <a:solidFill>
                  <a:srgbClr val="213176"/>
                </a:solidFill>
                <a:latin typeface="Poppins" panose="00000500000000000000" pitchFamily="2" charset="0"/>
                <a:cs typeface="Poppins" panose="00000500000000000000" pitchFamily="2" charset="0"/>
              </a:rPr>
              <a:t> evolving - between 2020-2022 7,3% increase of the DEE scores</a:t>
            </a:r>
            <a:r>
              <a:rPr lang="hu-HU" sz="3200" noProof="0" dirty="0">
                <a:solidFill>
                  <a:srgbClr val="213176"/>
                </a:solidFill>
                <a:latin typeface="Poppins" panose="00000500000000000000" pitchFamily="2" charset="0"/>
                <a:cs typeface="Poppins" panose="00000500000000000000" pitchFamily="2" charset="0"/>
              </a:rPr>
              <a:t>.</a:t>
            </a:r>
            <a:endParaRPr lang="en-US" sz="3200" noProof="0" dirty="0">
              <a:solidFill>
                <a:srgbClr val="213176"/>
              </a:solidFill>
              <a:latin typeface="Poppins" panose="00000500000000000000" pitchFamily="2" charset="0"/>
              <a:cs typeface="Poppins" panose="00000500000000000000" pitchFamily="2" charset="0"/>
            </a:endParaRPr>
          </a:p>
        </p:txBody>
      </p:sp>
      <p:sp>
        <p:nvSpPr>
          <p:cNvPr id="11" name="TextBox 11">
            <a:extLst>
              <a:ext uri="{FF2B5EF4-FFF2-40B4-BE49-F238E27FC236}">
                <a16:creationId xmlns:a16="http://schemas.microsoft.com/office/drawing/2014/main" id="{0F1E8209-4D60-FA0D-4D8A-EA53E99A0AA0}"/>
              </a:ext>
            </a:extLst>
          </p:cNvPr>
          <p:cNvSpPr txBox="1"/>
          <p:nvPr/>
        </p:nvSpPr>
        <p:spPr>
          <a:xfrm>
            <a:off x="1181100" y="825015"/>
            <a:ext cx="16573500" cy="581185"/>
          </a:xfrm>
          <a:prstGeom prst="rect">
            <a:avLst/>
          </a:prstGeom>
        </p:spPr>
        <p:txBody>
          <a:bodyPr wrap="square" lIns="0" tIns="0" rIns="0" bIns="0" rtlCol="0" anchor="t">
            <a:spAutoFit/>
          </a:bodyPr>
          <a:lstStyle/>
          <a:p>
            <a:pPr algn="l">
              <a:lnSpc>
                <a:spcPts val="4442"/>
              </a:lnSpc>
            </a:pPr>
            <a:r>
              <a:rPr lang="en-US" sz="4400" b="1" dirty="0">
                <a:solidFill>
                  <a:srgbClr val="213176"/>
                </a:solidFill>
                <a:latin typeface="Poppins Bold"/>
                <a:ea typeface="Poppins Bold"/>
                <a:cs typeface="Poppins Bold"/>
                <a:sym typeface="Poppins Bold"/>
              </a:rPr>
              <a:t>Summary, conclusion</a:t>
            </a:r>
          </a:p>
        </p:txBody>
      </p:sp>
    </p:spTree>
    <p:extLst>
      <p:ext uri="{BB962C8B-B14F-4D97-AF65-F5344CB8AC3E}">
        <p14:creationId xmlns:p14="http://schemas.microsoft.com/office/powerpoint/2010/main" val="16459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4E6F1"/>
        </a:solidFill>
        <a:effectLst/>
      </p:bgPr>
    </p:bg>
    <p:spTree>
      <p:nvGrpSpPr>
        <p:cNvPr id="1" name="">
          <a:extLst>
            <a:ext uri="{FF2B5EF4-FFF2-40B4-BE49-F238E27FC236}">
              <a16:creationId xmlns:a16="http://schemas.microsoft.com/office/drawing/2014/main" id="{D24DD924-51BF-3F4B-E3A3-A15720602E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A2E07C8-C10F-1D17-413A-ED02F46BDBF2}"/>
              </a:ext>
            </a:extLst>
          </p:cNvPr>
          <p:cNvGrpSpPr/>
          <p:nvPr/>
        </p:nvGrpSpPr>
        <p:grpSpPr>
          <a:xfrm>
            <a:off x="-327166" y="6617690"/>
            <a:ext cx="18888498" cy="3921902"/>
            <a:chOff x="0" y="-5801"/>
            <a:chExt cx="25184663" cy="5229203"/>
          </a:xfrm>
        </p:grpSpPr>
        <p:sp>
          <p:nvSpPr>
            <p:cNvPr id="3" name="Freeform 3">
              <a:extLst>
                <a:ext uri="{FF2B5EF4-FFF2-40B4-BE49-F238E27FC236}">
                  <a16:creationId xmlns:a16="http://schemas.microsoft.com/office/drawing/2014/main" id="{E8E6628A-B658-3922-E018-594C8EBC3F94}"/>
                </a:ext>
              </a:extLst>
            </p:cNvPr>
            <p:cNvSpPr/>
            <p:nvPr/>
          </p:nvSpPr>
          <p:spPr>
            <a:xfrm>
              <a:off x="0" y="828647"/>
              <a:ext cx="25112885" cy="4394755"/>
            </a:xfrm>
            <a:custGeom>
              <a:avLst/>
              <a:gdLst/>
              <a:ahLst/>
              <a:cxnLst/>
              <a:rect l="l" t="t" r="r" b="b"/>
              <a:pathLst>
                <a:path w="25112885" h="4394755">
                  <a:moveTo>
                    <a:pt x="0" y="0"/>
                  </a:moveTo>
                  <a:lnTo>
                    <a:pt x="25112885" y="0"/>
                  </a:lnTo>
                  <a:lnTo>
                    <a:pt x="25112885" y="4394755"/>
                  </a:lnTo>
                  <a:lnTo>
                    <a:pt x="0" y="4394755"/>
                  </a:lnTo>
                  <a:lnTo>
                    <a:pt x="0" y="0"/>
                  </a:lnTo>
                  <a:close/>
                </a:path>
              </a:pathLst>
            </a:custGeom>
            <a:blipFill>
              <a:blip r:embed="rId2"/>
              <a:stretch>
                <a:fillRect t="-82429" b="-198999"/>
              </a:stretch>
            </a:blipFill>
          </p:spPr>
          <p:txBody>
            <a:bodyPr/>
            <a:lstStyle/>
            <a:p>
              <a:endParaRPr lang="en-US"/>
            </a:p>
          </p:txBody>
        </p:sp>
        <p:grpSp>
          <p:nvGrpSpPr>
            <p:cNvPr id="4" name="Group 4">
              <a:extLst>
                <a:ext uri="{FF2B5EF4-FFF2-40B4-BE49-F238E27FC236}">
                  <a16:creationId xmlns:a16="http://schemas.microsoft.com/office/drawing/2014/main" id="{8F9641E5-BE8C-939D-E862-4A276830EF04}"/>
                </a:ext>
              </a:extLst>
            </p:cNvPr>
            <p:cNvGrpSpPr>
              <a:grpSpLocks noChangeAspect="1"/>
            </p:cNvGrpSpPr>
            <p:nvPr/>
          </p:nvGrpSpPr>
          <p:grpSpPr>
            <a:xfrm>
              <a:off x="71778" y="-5801"/>
              <a:ext cx="25112885" cy="997026"/>
              <a:chOff x="52271" y="-4224"/>
              <a:chExt cx="18288000" cy="726059"/>
            </a:xfrm>
          </p:grpSpPr>
          <p:sp>
            <p:nvSpPr>
              <p:cNvPr id="5" name="Freeform 5">
                <a:extLst>
                  <a:ext uri="{FF2B5EF4-FFF2-40B4-BE49-F238E27FC236}">
                    <a16:creationId xmlns:a16="http://schemas.microsoft.com/office/drawing/2014/main" id="{E5FC2D7F-3CBA-FE6B-4C54-2EEA60057A8E}"/>
                  </a:ext>
                </a:extLst>
              </p:cNvPr>
              <p:cNvSpPr/>
              <p:nvPr/>
            </p:nvSpPr>
            <p:spPr>
              <a:xfrm>
                <a:off x="52271" y="-4224"/>
                <a:ext cx="18288000" cy="726059"/>
              </a:xfrm>
              <a:custGeom>
                <a:avLst/>
                <a:gdLst/>
                <a:ahLst/>
                <a:cxnLst/>
                <a:rect l="l" t="t" r="r" b="b"/>
                <a:pathLst>
                  <a:path w="18288000" h="726059">
                    <a:moveTo>
                      <a:pt x="0" y="0"/>
                    </a:moveTo>
                    <a:lnTo>
                      <a:pt x="0" y="726059"/>
                    </a:lnTo>
                    <a:lnTo>
                      <a:pt x="18288000" y="726059"/>
                    </a:lnTo>
                    <a:lnTo>
                      <a:pt x="18288000" y="0"/>
                    </a:lnTo>
                    <a:close/>
                  </a:path>
                </a:pathLst>
              </a:custGeom>
              <a:solidFill>
                <a:srgbClr val="213176"/>
              </a:solidFill>
            </p:spPr>
            <p:txBody>
              <a:bodyPr/>
              <a:lstStyle/>
              <a:p>
                <a:endParaRPr lang="en-US"/>
              </a:p>
            </p:txBody>
          </p:sp>
        </p:grpSp>
      </p:grpSp>
      <p:grpSp>
        <p:nvGrpSpPr>
          <p:cNvPr id="6" name="Group 6">
            <a:extLst>
              <a:ext uri="{FF2B5EF4-FFF2-40B4-BE49-F238E27FC236}">
                <a16:creationId xmlns:a16="http://schemas.microsoft.com/office/drawing/2014/main" id="{73844F9E-5295-B5C5-7DF6-ABD1092E8AE7}"/>
              </a:ext>
            </a:extLst>
          </p:cNvPr>
          <p:cNvGrpSpPr/>
          <p:nvPr/>
        </p:nvGrpSpPr>
        <p:grpSpPr>
          <a:xfrm>
            <a:off x="2057400" y="3669310"/>
            <a:ext cx="14487601" cy="2667150"/>
            <a:chOff x="0" y="0"/>
            <a:chExt cx="19316801" cy="5664400"/>
          </a:xfrm>
        </p:grpSpPr>
        <p:sp>
          <p:nvSpPr>
            <p:cNvPr id="7" name="Freeform 7">
              <a:extLst>
                <a:ext uri="{FF2B5EF4-FFF2-40B4-BE49-F238E27FC236}">
                  <a16:creationId xmlns:a16="http://schemas.microsoft.com/office/drawing/2014/main" id="{1E33B4B0-2B63-C060-E0B2-248B1F0AD7FB}"/>
                </a:ext>
              </a:extLst>
            </p:cNvPr>
            <p:cNvSpPr/>
            <p:nvPr/>
          </p:nvSpPr>
          <p:spPr>
            <a:xfrm>
              <a:off x="0" y="0"/>
              <a:ext cx="19316801" cy="5664400"/>
            </a:xfrm>
            <a:custGeom>
              <a:avLst/>
              <a:gdLst/>
              <a:ahLst/>
              <a:cxnLst/>
              <a:rect l="l" t="t" r="r" b="b"/>
              <a:pathLst>
                <a:path w="19316801" h="5664400">
                  <a:moveTo>
                    <a:pt x="0" y="0"/>
                  </a:moveTo>
                  <a:lnTo>
                    <a:pt x="19316801" y="0"/>
                  </a:lnTo>
                  <a:lnTo>
                    <a:pt x="19316801" y="5664400"/>
                  </a:lnTo>
                  <a:lnTo>
                    <a:pt x="0" y="5664400"/>
                  </a:lnTo>
                  <a:close/>
                </a:path>
              </a:pathLst>
            </a:custGeom>
            <a:solidFill>
              <a:srgbClr val="000000">
                <a:alpha val="0"/>
              </a:srgbClr>
            </a:solidFill>
          </p:spPr>
          <p:txBody>
            <a:bodyPr/>
            <a:lstStyle/>
            <a:p>
              <a:endParaRPr lang="en-US"/>
            </a:p>
          </p:txBody>
        </p:sp>
        <p:sp>
          <p:nvSpPr>
            <p:cNvPr id="8" name="TextBox 8">
              <a:extLst>
                <a:ext uri="{FF2B5EF4-FFF2-40B4-BE49-F238E27FC236}">
                  <a16:creationId xmlns:a16="http://schemas.microsoft.com/office/drawing/2014/main" id="{487C51FA-6C16-0B24-68DB-E25FD23761C7}"/>
                </a:ext>
              </a:extLst>
            </p:cNvPr>
            <p:cNvSpPr txBox="1"/>
            <p:nvPr/>
          </p:nvSpPr>
          <p:spPr>
            <a:xfrm>
              <a:off x="0" y="2051468"/>
              <a:ext cx="19316800" cy="3612930"/>
            </a:xfrm>
            <a:prstGeom prst="rect">
              <a:avLst/>
            </a:prstGeom>
          </p:spPr>
          <p:txBody>
            <a:bodyPr lIns="0" tIns="0" rIns="0" bIns="0" rtlCol="0" anchor="t"/>
            <a:lstStyle/>
            <a:p>
              <a:pPr algn="ctr"/>
              <a:r>
                <a:rPr lang="en-US" sz="6000" b="1" dirty="0">
                  <a:solidFill>
                    <a:srgbClr val="213176"/>
                  </a:solidFill>
                  <a:latin typeface="Poppins Bold"/>
                  <a:ea typeface="Poppins Bold"/>
                  <a:cs typeface="Poppins Bold"/>
                  <a:sym typeface="Poppins Bold"/>
                </a:rPr>
                <a:t>Thanks for your attention!</a:t>
              </a:r>
              <a:endParaRPr lang="en-US" sz="3600" b="1" dirty="0">
                <a:solidFill>
                  <a:srgbClr val="213176"/>
                </a:solidFill>
                <a:latin typeface="Poppins Bold"/>
                <a:ea typeface="Poppins Bold"/>
                <a:cs typeface="Poppins Bold"/>
                <a:sym typeface="Poppins Bold"/>
              </a:endParaRPr>
            </a:p>
          </p:txBody>
        </p:sp>
      </p:grpSp>
      <p:sp>
        <p:nvSpPr>
          <p:cNvPr id="10" name="Freeform 10">
            <a:extLst>
              <a:ext uri="{FF2B5EF4-FFF2-40B4-BE49-F238E27FC236}">
                <a16:creationId xmlns:a16="http://schemas.microsoft.com/office/drawing/2014/main" id="{40802A1E-FD4D-4F32-7FB9-2CC8FEE702EC}"/>
              </a:ext>
            </a:extLst>
          </p:cNvPr>
          <p:cNvSpPr/>
          <p:nvPr/>
        </p:nvSpPr>
        <p:spPr>
          <a:xfrm>
            <a:off x="12462118" y="599784"/>
            <a:ext cx="4627534" cy="1581775"/>
          </a:xfrm>
          <a:custGeom>
            <a:avLst/>
            <a:gdLst/>
            <a:ahLst/>
            <a:cxnLst/>
            <a:rect l="l" t="t" r="r" b="b"/>
            <a:pathLst>
              <a:path w="4627534" h="1581775">
                <a:moveTo>
                  <a:pt x="0" y="0"/>
                </a:moveTo>
                <a:lnTo>
                  <a:pt x="4627534" y="0"/>
                </a:lnTo>
                <a:lnTo>
                  <a:pt x="4627534" y="1581775"/>
                </a:lnTo>
                <a:lnTo>
                  <a:pt x="0" y="1581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2" name="Picture 4" descr="https://scontent-iad3-1.xx.fbcdn.net/v/t1.0-9/10151206_268659073318540_1227749936_n.png?_nc_cat=104&amp;_nc_oc=AQnwxRu0IOWQDluR8Db1oKrJ_LfKbttqJSmIP9qlCsYXw23si47MCSxWKUANdaWMJhk&amp;_nc_ht=scontent-iad3-1.xx&amp;oh=f7e2548375f9195ebbf9bca3a02a5672&amp;oe=5DF966E9">
            <a:extLst>
              <a:ext uri="{FF2B5EF4-FFF2-40B4-BE49-F238E27FC236}">
                <a16:creationId xmlns:a16="http://schemas.microsoft.com/office/drawing/2014/main" id="{0092D32F-33AD-3111-E641-D34391FCF6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597" y="648091"/>
            <a:ext cx="4626000" cy="171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1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rot="5400000">
            <a:off x="8703079" y="702079"/>
            <a:ext cx="881842" cy="18288000"/>
            <a:chOff x="0" y="0"/>
            <a:chExt cx="232255" cy="4816593"/>
          </a:xfrm>
        </p:grpSpPr>
        <p:sp>
          <p:nvSpPr>
            <p:cNvPr id="4" name="Freeform 4"/>
            <p:cNvSpPr/>
            <p:nvPr/>
          </p:nvSpPr>
          <p:spPr>
            <a:xfrm>
              <a:off x="0" y="0"/>
              <a:ext cx="232255" cy="4816592"/>
            </a:xfrm>
            <a:custGeom>
              <a:avLst/>
              <a:gdLst/>
              <a:ahLst/>
              <a:cxnLst/>
              <a:rect l="l" t="t" r="r" b="b"/>
              <a:pathLst>
                <a:path w="232255" h="4816592">
                  <a:moveTo>
                    <a:pt x="0" y="0"/>
                  </a:moveTo>
                  <a:lnTo>
                    <a:pt x="232255" y="0"/>
                  </a:lnTo>
                  <a:lnTo>
                    <a:pt x="232255" y="4816592"/>
                  </a:lnTo>
                  <a:lnTo>
                    <a:pt x="0" y="4816592"/>
                  </a:lnTo>
                  <a:close/>
                </a:path>
              </a:pathLst>
            </a:custGeom>
            <a:solidFill>
              <a:srgbClr val="213176"/>
            </a:solidFill>
          </p:spPr>
          <p:txBody>
            <a:bodyPr/>
            <a:lstStyle/>
            <a:p>
              <a:endParaRPr lang="en-US"/>
            </a:p>
          </p:txBody>
        </p:sp>
        <p:sp>
          <p:nvSpPr>
            <p:cNvPr id="5" name="TextBox 5"/>
            <p:cNvSpPr txBox="1"/>
            <p:nvPr/>
          </p:nvSpPr>
          <p:spPr>
            <a:xfrm>
              <a:off x="0" y="-38100"/>
              <a:ext cx="232255" cy="485469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11">
            <a:extLst>
              <a:ext uri="{FF2B5EF4-FFF2-40B4-BE49-F238E27FC236}">
                <a16:creationId xmlns:a16="http://schemas.microsoft.com/office/drawing/2014/main" id="{FC9AC578-C2F1-1B6D-3351-B9B2E395EA33}"/>
              </a:ext>
            </a:extLst>
          </p:cNvPr>
          <p:cNvSpPr txBox="1"/>
          <p:nvPr/>
        </p:nvSpPr>
        <p:spPr>
          <a:xfrm>
            <a:off x="1181100" y="825015"/>
            <a:ext cx="14516100" cy="581185"/>
          </a:xfrm>
          <a:prstGeom prst="rect">
            <a:avLst/>
          </a:prstGeom>
        </p:spPr>
        <p:txBody>
          <a:bodyPr wrap="square" lIns="0" tIns="0" rIns="0" bIns="0" rtlCol="0" anchor="t">
            <a:spAutoFit/>
          </a:bodyPr>
          <a:lstStyle/>
          <a:p>
            <a:pPr algn="l">
              <a:lnSpc>
                <a:spcPts val="4442"/>
              </a:lnSpc>
            </a:pPr>
            <a:r>
              <a:rPr lang="en-US" sz="4400" b="1" dirty="0">
                <a:solidFill>
                  <a:srgbClr val="213176"/>
                </a:solidFill>
                <a:latin typeface="Poppins Bold"/>
                <a:ea typeface="Poppins Bold"/>
                <a:cs typeface="Poppins Bold"/>
                <a:sym typeface="Poppins Bold"/>
              </a:rPr>
              <a:t>The Digital Entrepreneurship Ecosystem Index</a:t>
            </a:r>
          </a:p>
        </p:txBody>
      </p:sp>
      <p:sp>
        <p:nvSpPr>
          <p:cNvPr id="8" name="TextBox 7">
            <a:extLst>
              <a:ext uri="{FF2B5EF4-FFF2-40B4-BE49-F238E27FC236}">
                <a16:creationId xmlns:a16="http://schemas.microsoft.com/office/drawing/2014/main" id="{358AEDE3-022C-0B9F-6D74-41B5C618B1DE}"/>
              </a:ext>
            </a:extLst>
          </p:cNvPr>
          <p:cNvSpPr txBox="1"/>
          <p:nvPr/>
        </p:nvSpPr>
        <p:spPr>
          <a:xfrm>
            <a:off x="1156519" y="1862197"/>
            <a:ext cx="15769713" cy="2062103"/>
          </a:xfrm>
          <a:prstGeom prst="rect">
            <a:avLst/>
          </a:prstGeom>
          <a:noFill/>
        </p:spPr>
        <p:txBody>
          <a:bodyPr wrap="square">
            <a:spAutoFit/>
          </a:bodyPr>
          <a:lstStyle/>
          <a:p>
            <a:pPr algn="just"/>
            <a:r>
              <a:rPr lang="en-US" sz="3200" dirty="0">
                <a:solidFill>
                  <a:srgbClr val="213176"/>
                </a:solidFill>
                <a:latin typeface="Poppins" panose="00000500000000000000" pitchFamily="2" charset="0"/>
                <a:cs typeface="Poppins" panose="00000500000000000000" pitchFamily="2" charset="0"/>
              </a:rPr>
              <a:t>Sussan</a:t>
            </a:r>
            <a:r>
              <a:rPr lang="en-US" noProof="0" dirty="0">
                <a:solidFill>
                  <a:schemeClr val="accent1"/>
                </a:solidFill>
              </a:rPr>
              <a:t> </a:t>
            </a:r>
            <a:r>
              <a:rPr lang="en-US" sz="3200" dirty="0">
                <a:solidFill>
                  <a:srgbClr val="213176"/>
                </a:solidFill>
                <a:latin typeface="Poppins" panose="00000500000000000000" pitchFamily="2" charset="0"/>
                <a:cs typeface="Poppins" panose="00000500000000000000" pitchFamily="2" charset="0"/>
              </a:rPr>
              <a:t>and Acs (2017) define the digital entrepreneurship ecosystem as the integration of “…the entrepreneurial ecosystem with its focus on agency and the role of institutions and the digital ecosystem with its focus on digital infrastructure and users.” (p. 62)</a:t>
            </a:r>
          </a:p>
        </p:txBody>
      </p:sp>
      <p:pic>
        <p:nvPicPr>
          <p:cNvPr id="9" name="Kép 13">
            <a:extLst>
              <a:ext uri="{FF2B5EF4-FFF2-40B4-BE49-F238E27FC236}">
                <a16:creationId xmlns:a16="http://schemas.microsoft.com/office/drawing/2014/main" id="{02ACEFA7-D099-1249-479B-4CC5F9FD2635}"/>
              </a:ext>
            </a:extLst>
          </p:cNvPr>
          <p:cNvPicPr>
            <a:picLocks noChangeAspect="1"/>
          </p:cNvPicPr>
          <p:nvPr/>
        </p:nvPicPr>
        <p:blipFill>
          <a:blip r:embed="rId3"/>
          <a:stretch>
            <a:fillRect/>
          </a:stretch>
        </p:blipFill>
        <p:spPr>
          <a:xfrm>
            <a:off x="5382195" y="4044846"/>
            <a:ext cx="7318359" cy="520166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A09CE1-A14E-82A9-6B31-01B2EDFCAFC9}"/>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BC25BA6-095A-958B-F4EA-9EC38B41167C}"/>
              </a:ext>
            </a:extLst>
          </p:cNvPr>
          <p:cNvGrpSpPr/>
          <p:nvPr/>
        </p:nvGrpSpPr>
        <p:grpSpPr>
          <a:xfrm>
            <a:off x="17278350" y="-67422"/>
            <a:ext cx="1028700" cy="10421845"/>
            <a:chOff x="0" y="0"/>
            <a:chExt cx="270933" cy="2744848"/>
          </a:xfrm>
        </p:grpSpPr>
        <p:sp>
          <p:nvSpPr>
            <p:cNvPr id="5" name="Freeform 5">
              <a:extLst>
                <a:ext uri="{FF2B5EF4-FFF2-40B4-BE49-F238E27FC236}">
                  <a16:creationId xmlns:a16="http://schemas.microsoft.com/office/drawing/2014/main" id="{39B49171-A1A4-3FDB-0A8B-E5EC5F918CF4}"/>
                </a:ext>
              </a:extLst>
            </p:cNvPr>
            <p:cNvSpPr/>
            <p:nvPr/>
          </p:nvSpPr>
          <p:spPr>
            <a:xfrm>
              <a:off x="0" y="0"/>
              <a:ext cx="270933" cy="2744848"/>
            </a:xfrm>
            <a:custGeom>
              <a:avLst/>
              <a:gdLst/>
              <a:ahLst/>
              <a:cxnLst/>
              <a:rect l="l" t="t" r="r" b="b"/>
              <a:pathLst>
                <a:path w="270933" h="2744848">
                  <a:moveTo>
                    <a:pt x="0" y="0"/>
                  </a:moveTo>
                  <a:lnTo>
                    <a:pt x="270933" y="0"/>
                  </a:lnTo>
                  <a:lnTo>
                    <a:pt x="270933" y="2744848"/>
                  </a:lnTo>
                  <a:lnTo>
                    <a:pt x="0" y="2744848"/>
                  </a:lnTo>
                  <a:close/>
                </a:path>
              </a:pathLst>
            </a:custGeom>
            <a:solidFill>
              <a:srgbClr val="213176"/>
            </a:solidFill>
          </p:spPr>
          <p:txBody>
            <a:bodyPr/>
            <a:lstStyle/>
            <a:p>
              <a:endParaRPr lang="en-US"/>
            </a:p>
          </p:txBody>
        </p:sp>
        <p:sp>
          <p:nvSpPr>
            <p:cNvPr id="6" name="TextBox 6">
              <a:extLst>
                <a:ext uri="{FF2B5EF4-FFF2-40B4-BE49-F238E27FC236}">
                  <a16:creationId xmlns:a16="http://schemas.microsoft.com/office/drawing/2014/main" id="{31650205-D21A-2474-E157-9253719ACC0E}"/>
                </a:ext>
              </a:extLst>
            </p:cNvPr>
            <p:cNvSpPr txBox="1"/>
            <p:nvPr/>
          </p:nvSpPr>
          <p:spPr>
            <a:xfrm>
              <a:off x="0" y="-38100"/>
              <a:ext cx="270933" cy="2782948"/>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a:extLst>
              <a:ext uri="{FF2B5EF4-FFF2-40B4-BE49-F238E27FC236}">
                <a16:creationId xmlns:a16="http://schemas.microsoft.com/office/drawing/2014/main" id="{59105174-2992-5DA1-02C0-B11E0586F424}"/>
              </a:ext>
            </a:extLst>
          </p:cNvPr>
          <p:cNvGrpSpPr/>
          <p:nvPr/>
        </p:nvGrpSpPr>
        <p:grpSpPr>
          <a:xfrm>
            <a:off x="9144000" y="2016596"/>
            <a:ext cx="7607486" cy="6632104"/>
            <a:chOff x="0" y="0"/>
            <a:chExt cx="2003618" cy="1182700"/>
          </a:xfrm>
        </p:grpSpPr>
        <p:sp>
          <p:nvSpPr>
            <p:cNvPr id="8" name="Freeform 8">
              <a:extLst>
                <a:ext uri="{FF2B5EF4-FFF2-40B4-BE49-F238E27FC236}">
                  <a16:creationId xmlns:a16="http://schemas.microsoft.com/office/drawing/2014/main" id="{5E3D8B1B-68CD-E9F2-1FD3-3D16F2F0C7B0}"/>
                </a:ext>
              </a:extLst>
            </p:cNvPr>
            <p:cNvSpPr/>
            <p:nvPr/>
          </p:nvSpPr>
          <p:spPr>
            <a:xfrm>
              <a:off x="0" y="0"/>
              <a:ext cx="2003618" cy="1182700"/>
            </a:xfrm>
            <a:custGeom>
              <a:avLst/>
              <a:gdLst/>
              <a:ahLst/>
              <a:cxnLst/>
              <a:rect l="l" t="t" r="r" b="b"/>
              <a:pathLst>
                <a:path w="2003618" h="1182700">
                  <a:moveTo>
                    <a:pt x="51901" y="0"/>
                  </a:moveTo>
                  <a:lnTo>
                    <a:pt x="1951716" y="0"/>
                  </a:lnTo>
                  <a:cubicBezTo>
                    <a:pt x="1965481" y="0"/>
                    <a:pt x="1978683" y="5468"/>
                    <a:pt x="1988416" y="15202"/>
                  </a:cubicBezTo>
                  <a:cubicBezTo>
                    <a:pt x="1998150" y="24935"/>
                    <a:pt x="2003618" y="38136"/>
                    <a:pt x="2003618" y="51901"/>
                  </a:cubicBezTo>
                  <a:lnTo>
                    <a:pt x="2003618" y="1130799"/>
                  </a:lnTo>
                  <a:cubicBezTo>
                    <a:pt x="2003618" y="1159463"/>
                    <a:pt x="1980381" y="1182700"/>
                    <a:pt x="1951716" y="1182700"/>
                  </a:cubicBezTo>
                  <a:lnTo>
                    <a:pt x="51901" y="1182700"/>
                  </a:lnTo>
                  <a:cubicBezTo>
                    <a:pt x="38136" y="1182700"/>
                    <a:pt x="24935" y="1177232"/>
                    <a:pt x="15202" y="1167498"/>
                  </a:cubicBezTo>
                  <a:cubicBezTo>
                    <a:pt x="5468" y="1157765"/>
                    <a:pt x="0" y="1144564"/>
                    <a:pt x="0" y="1130799"/>
                  </a:cubicBezTo>
                  <a:lnTo>
                    <a:pt x="0" y="51901"/>
                  </a:lnTo>
                  <a:cubicBezTo>
                    <a:pt x="0" y="38136"/>
                    <a:pt x="5468" y="24935"/>
                    <a:pt x="15202" y="15202"/>
                  </a:cubicBezTo>
                  <a:cubicBezTo>
                    <a:pt x="24935" y="5468"/>
                    <a:pt x="38136" y="0"/>
                    <a:pt x="51901" y="0"/>
                  </a:cubicBezTo>
                  <a:close/>
                </a:path>
              </a:pathLst>
            </a:custGeom>
            <a:solidFill>
              <a:srgbClr val="FFFFFF"/>
            </a:solidFill>
          </p:spPr>
          <p:txBody>
            <a:bodyPr/>
            <a:lstStyle/>
            <a:p>
              <a:endParaRPr lang="en-US"/>
            </a:p>
          </p:txBody>
        </p:sp>
        <p:sp>
          <p:nvSpPr>
            <p:cNvPr id="9" name="TextBox 9">
              <a:extLst>
                <a:ext uri="{FF2B5EF4-FFF2-40B4-BE49-F238E27FC236}">
                  <a16:creationId xmlns:a16="http://schemas.microsoft.com/office/drawing/2014/main" id="{7FA2668E-C167-F2D4-CCEA-17244588677C}"/>
                </a:ext>
              </a:extLst>
            </p:cNvPr>
            <p:cNvSpPr txBox="1"/>
            <p:nvPr/>
          </p:nvSpPr>
          <p:spPr>
            <a:xfrm>
              <a:off x="0" y="-47625"/>
              <a:ext cx="2003618" cy="1230325"/>
            </a:xfrm>
            <a:prstGeom prst="rect">
              <a:avLst/>
            </a:prstGeom>
          </p:spPr>
          <p:txBody>
            <a:bodyPr lIns="50800" tIns="50800" rIns="50800" bIns="50800" rtlCol="0" anchor="ctr"/>
            <a:lstStyle/>
            <a:p>
              <a:pPr algn="ctr">
                <a:lnSpc>
                  <a:spcPts val="2225"/>
                </a:lnSpc>
              </a:pPr>
              <a:endParaRPr/>
            </a:p>
          </p:txBody>
        </p:sp>
      </p:grpSp>
      <p:sp>
        <p:nvSpPr>
          <p:cNvPr id="10" name="TextBox 10">
            <a:extLst>
              <a:ext uri="{FF2B5EF4-FFF2-40B4-BE49-F238E27FC236}">
                <a16:creationId xmlns:a16="http://schemas.microsoft.com/office/drawing/2014/main" id="{18525E0D-4E47-E68A-560D-1491F41AAACA}"/>
              </a:ext>
            </a:extLst>
          </p:cNvPr>
          <p:cNvSpPr txBox="1"/>
          <p:nvPr/>
        </p:nvSpPr>
        <p:spPr>
          <a:xfrm>
            <a:off x="1241925" y="2016595"/>
            <a:ext cx="7116897" cy="6740307"/>
          </a:xfrm>
          <a:prstGeom prst="rect">
            <a:avLst/>
          </a:prstGeom>
        </p:spPr>
        <p:txBody>
          <a:bodyPr lIns="0" tIns="0" rIns="0" bIns="0" rtlCol="0" anchor="t">
            <a:spAutoFit/>
          </a:bodyPr>
          <a:lstStyle/>
          <a:p>
            <a:pPr marL="457200" indent="-457200" algn="just">
              <a:spcAft>
                <a:spcPts val="1200"/>
              </a:spcAft>
              <a:buFont typeface="+mj-lt"/>
              <a:buAutoNum type="arabicPeriod"/>
            </a:pPr>
            <a:r>
              <a:rPr lang="en-US" sz="2400" spc="-40" dirty="0">
                <a:solidFill>
                  <a:srgbClr val="213176"/>
                </a:solidFill>
                <a:latin typeface="Poppins"/>
                <a:ea typeface="Poppins"/>
                <a:cs typeface="Poppins"/>
                <a:sym typeface="Poppins"/>
              </a:rPr>
              <a:t>The DTI sub-index measures the strength and success of digital technology infrastructure and the institutions that support its development, as a function of digital technology. </a:t>
            </a:r>
          </a:p>
          <a:p>
            <a:pPr marL="457200" indent="-457200" algn="just">
              <a:spcAft>
                <a:spcPts val="1200"/>
              </a:spcAft>
              <a:buFont typeface="+mj-lt"/>
              <a:buAutoNum type="arabicPeriod"/>
            </a:pPr>
            <a:r>
              <a:rPr lang="en-US" sz="2400" spc="-40" dirty="0">
                <a:solidFill>
                  <a:srgbClr val="213176"/>
                </a:solidFill>
                <a:latin typeface="Poppins"/>
                <a:ea typeface="Poppins"/>
                <a:cs typeface="Poppins"/>
                <a:sym typeface="Poppins"/>
              </a:rPr>
              <a:t>The DUC sub-index seeks to quantify the institutional impact on users of digital technology, both in terms of formal legitimacy and social norms.</a:t>
            </a:r>
          </a:p>
          <a:p>
            <a:pPr marL="457200" indent="-457200" algn="just">
              <a:spcAft>
                <a:spcPts val="1200"/>
              </a:spcAft>
              <a:buFont typeface="+mj-lt"/>
              <a:buAutoNum type="arabicPeriod"/>
            </a:pPr>
            <a:r>
              <a:rPr lang="en-US" sz="2400" spc="-40" dirty="0">
                <a:solidFill>
                  <a:srgbClr val="213176"/>
                </a:solidFill>
                <a:latin typeface="Poppins"/>
                <a:ea typeface="Poppins"/>
                <a:cs typeface="Poppins"/>
                <a:sym typeface="Poppins"/>
              </a:rPr>
              <a:t>DMSP is the site of interaction between users of the digital ecosystem and actors (agents) in the platforms. </a:t>
            </a:r>
          </a:p>
          <a:p>
            <a:pPr marL="457200" indent="-457200" algn="just">
              <a:spcAft>
                <a:spcPts val="1200"/>
              </a:spcAft>
              <a:buFont typeface="+mj-lt"/>
              <a:buAutoNum type="arabicPeriod"/>
            </a:pPr>
            <a:r>
              <a:rPr lang="en-US" sz="2400" spc="-40" dirty="0">
                <a:solidFill>
                  <a:srgbClr val="213176"/>
                </a:solidFill>
                <a:latin typeface="Poppins"/>
                <a:ea typeface="Poppins"/>
                <a:cs typeface="Poppins"/>
                <a:sym typeface="Poppins"/>
              </a:rPr>
              <a:t>The DTE sub-index is composed of agents who take part in the increased digitalization of the incumbent businesses and those who involve supporting the digital startup and the scaleup processes. </a:t>
            </a:r>
          </a:p>
        </p:txBody>
      </p:sp>
      <p:sp>
        <p:nvSpPr>
          <p:cNvPr id="20" name="TextBox 11">
            <a:extLst>
              <a:ext uri="{FF2B5EF4-FFF2-40B4-BE49-F238E27FC236}">
                <a16:creationId xmlns:a16="http://schemas.microsoft.com/office/drawing/2014/main" id="{C536404F-AF6F-C530-1AF5-C46F3F0220CA}"/>
              </a:ext>
            </a:extLst>
          </p:cNvPr>
          <p:cNvSpPr txBox="1"/>
          <p:nvPr/>
        </p:nvSpPr>
        <p:spPr>
          <a:xfrm>
            <a:off x="1181100" y="825015"/>
            <a:ext cx="16573500" cy="581185"/>
          </a:xfrm>
          <a:prstGeom prst="rect">
            <a:avLst/>
          </a:prstGeom>
        </p:spPr>
        <p:txBody>
          <a:bodyPr wrap="square" lIns="0" tIns="0" rIns="0" bIns="0" rtlCol="0" anchor="t">
            <a:spAutoFit/>
          </a:bodyPr>
          <a:lstStyle/>
          <a:p>
            <a:pPr algn="l">
              <a:lnSpc>
                <a:spcPts val="4442"/>
              </a:lnSpc>
            </a:pPr>
            <a:r>
              <a:rPr lang="en-US" sz="4400" b="1" dirty="0">
                <a:solidFill>
                  <a:srgbClr val="213176"/>
                </a:solidFill>
                <a:latin typeface="Poppins Bold"/>
                <a:ea typeface="Poppins Bold"/>
                <a:cs typeface="Poppins Bold"/>
                <a:sym typeface="Poppins Bold"/>
              </a:rPr>
              <a:t>Digital Entrepreneurship Ecosystem – the 4 subindices</a:t>
            </a:r>
          </a:p>
        </p:txBody>
      </p:sp>
      <p:pic>
        <p:nvPicPr>
          <p:cNvPr id="21" name="Picture 1">
            <a:extLst>
              <a:ext uri="{FF2B5EF4-FFF2-40B4-BE49-F238E27FC236}">
                <a16:creationId xmlns:a16="http://schemas.microsoft.com/office/drawing/2014/main" id="{0179FDC8-A8A0-CDB4-0E1B-745D7275160C}"/>
              </a:ext>
            </a:extLst>
          </p:cNvPr>
          <p:cNvPicPr>
            <a:picLocks noChangeAspect="1"/>
          </p:cNvPicPr>
          <p:nvPr/>
        </p:nvPicPr>
        <p:blipFill>
          <a:blip r:embed="rId2" cstate="print"/>
          <a:stretch>
            <a:fillRect/>
          </a:stretch>
        </p:blipFill>
        <p:spPr>
          <a:xfrm>
            <a:off x="9416570" y="2072212"/>
            <a:ext cx="7062346" cy="6253809"/>
          </a:xfrm>
          <a:prstGeom prst="rect">
            <a:avLst/>
          </a:prstGeom>
        </p:spPr>
      </p:pic>
    </p:spTree>
    <p:extLst>
      <p:ext uri="{BB962C8B-B14F-4D97-AF65-F5344CB8AC3E}">
        <p14:creationId xmlns:p14="http://schemas.microsoft.com/office/powerpoint/2010/main" val="76140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2F9AB8-4A4F-5EA5-0B03-308A3424A332}"/>
              </a:ext>
            </a:extLst>
          </p:cNvPr>
          <p:cNvSpPr>
            <a:spLocks noGrp="1"/>
          </p:cNvSpPr>
          <p:nvPr>
            <p:ph type="title"/>
          </p:nvPr>
        </p:nvSpPr>
        <p:spPr/>
        <p:txBody>
          <a:bodyPr>
            <a:normAutofit fontScale="90000"/>
          </a:bodyPr>
          <a:lstStyle/>
          <a:p>
            <a:r>
              <a:rPr lang="en-US" dirty="0"/>
              <a:t>The conceptual model of the DEE</a:t>
            </a:r>
          </a:p>
        </p:txBody>
      </p:sp>
      <p:pic>
        <p:nvPicPr>
          <p:cNvPr id="4" name="Picture 3">
            <a:extLst>
              <a:ext uri="{FF2B5EF4-FFF2-40B4-BE49-F238E27FC236}">
                <a16:creationId xmlns:a16="http://schemas.microsoft.com/office/drawing/2014/main" id="{A9194081-D101-D485-CC5E-234AFFBE964E}"/>
              </a:ext>
            </a:extLst>
          </p:cNvPr>
          <p:cNvPicPr>
            <a:picLocks noChangeAspect="1"/>
          </p:cNvPicPr>
          <p:nvPr/>
        </p:nvPicPr>
        <p:blipFill rotWithShape="1">
          <a:blip r:embed="rId2">
            <a:extLst>
              <a:ext uri="{28A0092B-C50C-407E-A947-70E740481C1C}">
                <a14:useLocalDpi xmlns:a14="http://schemas.microsoft.com/office/drawing/2010/main" val="0"/>
              </a:ext>
            </a:extLst>
          </a:blip>
          <a:srcRect l="15046" t="3787" r="14424"/>
          <a:stretch>
            <a:fillRect/>
          </a:stretch>
        </p:blipFill>
        <p:spPr bwMode="auto">
          <a:xfrm>
            <a:off x="4918098" y="1179872"/>
            <a:ext cx="7736019" cy="88458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135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F28AB-582B-E460-EE77-AAC3EA72A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77" y="1485900"/>
            <a:ext cx="17528446" cy="7992590"/>
          </a:xfrm>
          <a:prstGeom prst="rect">
            <a:avLst/>
          </a:prstGeom>
        </p:spPr>
      </p:pic>
      <p:sp>
        <p:nvSpPr>
          <p:cNvPr id="6" name="Cím 1">
            <a:extLst>
              <a:ext uri="{FF2B5EF4-FFF2-40B4-BE49-F238E27FC236}">
                <a16:creationId xmlns:a16="http://schemas.microsoft.com/office/drawing/2014/main" id="{C040C30D-0574-31E7-5B48-51735054203B}"/>
              </a:ext>
            </a:extLst>
          </p:cNvPr>
          <p:cNvSpPr>
            <a:spLocks noGrp="1"/>
          </p:cNvSpPr>
          <p:nvPr>
            <p:ph type="title"/>
          </p:nvPr>
        </p:nvSpPr>
        <p:spPr>
          <a:xfrm>
            <a:off x="2724764" y="141146"/>
            <a:ext cx="12838472" cy="648929"/>
          </a:xfrm>
        </p:spPr>
        <p:txBody>
          <a:bodyPr>
            <a:normAutofit/>
          </a:bodyPr>
          <a:lstStyle/>
          <a:p>
            <a:pPr algn="ctr"/>
            <a:r>
              <a:rPr lang="en-US" dirty="0"/>
              <a:t>DEE Index global positioning - (2022 data)</a:t>
            </a:r>
            <a:endParaRPr lang="hu-HU" dirty="0"/>
          </a:p>
        </p:txBody>
      </p:sp>
    </p:spTree>
    <p:extLst>
      <p:ext uri="{BB962C8B-B14F-4D97-AF65-F5344CB8AC3E}">
        <p14:creationId xmlns:p14="http://schemas.microsoft.com/office/powerpoint/2010/main" val="213115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658447" y="4015244"/>
            <a:ext cx="2888673" cy="2315498"/>
          </a:xfrm>
        </p:spPr>
        <p:txBody>
          <a:bodyPr>
            <a:normAutofit/>
          </a:bodyPr>
          <a:lstStyle/>
          <a:p>
            <a:pPr algn="ctr"/>
            <a:r>
              <a:rPr lang="en-US" noProof="0" dirty="0"/>
              <a:t>DEE Index Ranking 2022 </a:t>
            </a:r>
          </a:p>
        </p:txBody>
      </p:sp>
      <p:pic>
        <p:nvPicPr>
          <p:cNvPr id="3" name="Kép 2">
            <a:extLst>
              <a:ext uri="{FF2B5EF4-FFF2-40B4-BE49-F238E27FC236}">
                <a16:creationId xmlns:a16="http://schemas.microsoft.com/office/drawing/2014/main" id="{E4C50966-A0D1-BE85-C2B6-AF86EF64973C}"/>
              </a:ext>
            </a:extLst>
          </p:cNvPr>
          <p:cNvPicPr>
            <a:picLocks noChangeAspect="1"/>
          </p:cNvPicPr>
          <p:nvPr/>
        </p:nvPicPr>
        <p:blipFill>
          <a:blip r:embed="rId2"/>
          <a:stretch>
            <a:fillRect/>
          </a:stretch>
        </p:blipFill>
        <p:spPr>
          <a:xfrm>
            <a:off x="7609363" y="29493"/>
            <a:ext cx="7847753" cy="10287000"/>
          </a:xfrm>
          <a:prstGeom prst="rect">
            <a:avLst/>
          </a:prstGeom>
        </p:spPr>
      </p:pic>
      <p:sp>
        <p:nvSpPr>
          <p:cNvPr id="4" name="Rectangle 3">
            <a:extLst>
              <a:ext uri="{FF2B5EF4-FFF2-40B4-BE49-F238E27FC236}">
                <a16:creationId xmlns:a16="http://schemas.microsoft.com/office/drawing/2014/main" id="{9FD04AE8-8C15-2853-14A9-9160230393AB}"/>
              </a:ext>
            </a:extLst>
          </p:cNvPr>
          <p:cNvSpPr/>
          <p:nvPr/>
        </p:nvSpPr>
        <p:spPr>
          <a:xfrm>
            <a:off x="9677400" y="3695700"/>
            <a:ext cx="18288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T"/>
          </a:p>
        </p:txBody>
      </p:sp>
    </p:spTree>
    <p:extLst>
      <p:ext uri="{BB962C8B-B14F-4D97-AF65-F5344CB8AC3E}">
        <p14:creationId xmlns:p14="http://schemas.microsoft.com/office/powerpoint/2010/main" val="406808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B0959-7936-0B67-6CD0-31801E593AB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5AFBCFF1-D119-2488-0265-EA18ED316517}"/>
              </a:ext>
            </a:extLst>
          </p:cNvPr>
          <p:cNvSpPr>
            <a:spLocks noGrp="1"/>
          </p:cNvSpPr>
          <p:nvPr>
            <p:ph type="title"/>
          </p:nvPr>
        </p:nvSpPr>
        <p:spPr>
          <a:xfrm>
            <a:off x="4343400" y="146604"/>
            <a:ext cx="12838472" cy="648929"/>
          </a:xfrm>
        </p:spPr>
        <p:txBody>
          <a:bodyPr>
            <a:normAutofit/>
          </a:bodyPr>
          <a:lstStyle/>
          <a:p>
            <a:r>
              <a:rPr lang="en-US" dirty="0"/>
              <a:t>DEE Global Positioning (by geographic region)</a:t>
            </a:r>
            <a:endParaRPr lang="hu-HU" dirty="0"/>
          </a:p>
        </p:txBody>
      </p:sp>
      <p:pic>
        <p:nvPicPr>
          <p:cNvPr id="5" name="Picture 4" descr="A graph of different colored lines&#10;&#10;AI-generated content may be incorrect.">
            <a:extLst>
              <a:ext uri="{FF2B5EF4-FFF2-40B4-BE49-F238E27FC236}">
                <a16:creationId xmlns:a16="http://schemas.microsoft.com/office/drawing/2014/main" id="{FE85474B-8857-339F-49E1-489B957A8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638300"/>
            <a:ext cx="8544121" cy="7853167"/>
          </a:xfrm>
          <a:prstGeom prst="rect">
            <a:avLst/>
          </a:prstGeom>
        </p:spPr>
      </p:pic>
    </p:spTree>
    <p:extLst>
      <p:ext uri="{BB962C8B-B14F-4D97-AF65-F5344CB8AC3E}">
        <p14:creationId xmlns:p14="http://schemas.microsoft.com/office/powerpoint/2010/main" val="308633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0FFCF-0126-B47E-163C-9908E56FA33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4A57F11D-0958-E694-0087-BA0E744A728F}"/>
              </a:ext>
            </a:extLst>
          </p:cNvPr>
          <p:cNvSpPr>
            <a:spLocks noGrp="1"/>
          </p:cNvSpPr>
          <p:nvPr>
            <p:ph type="title"/>
          </p:nvPr>
        </p:nvSpPr>
        <p:spPr>
          <a:xfrm>
            <a:off x="2971799" y="221227"/>
            <a:ext cx="12838472" cy="648929"/>
          </a:xfrm>
        </p:spPr>
        <p:txBody>
          <a:bodyPr>
            <a:normAutofit/>
          </a:bodyPr>
          <a:lstStyle/>
          <a:p>
            <a:r>
              <a:rPr lang="en-US" dirty="0"/>
              <a:t>DEE results for 2017 and 2022 (by geographic region)</a:t>
            </a:r>
            <a:endParaRPr lang="hu-HU" dirty="0"/>
          </a:p>
        </p:txBody>
      </p:sp>
      <p:pic>
        <p:nvPicPr>
          <p:cNvPr id="4" name="Kép 3">
            <a:extLst>
              <a:ext uri="{FF2B5EF4-FFF2-40B4-BE49-F238E27FC236}">
                <a16:creationId xmlns:a16="http://schemas.microsoft.com/office/drawing/2014/main" id="{B0488779-789A-7689-BCDB-CAFDA0DB7EF7}"/>
              </a:ext>
            </a:extLst>
          </p:cNvPr>
          <p:cNvPicPr>
            <a:picLocks noChangeAspect="1"/>
          </p:cNvPicPr>
          <p:nvPr/>
        </p:nvPicPr>
        <p:blipFill>
          <a:blip r:embed="rId2"/>
          <a:stretch>
            <a:fillRect/>
          </a:stretch>
        </p:blipFill>
        <p:spPr>
          <a:xfrm>
            <a:off x="2315925" y="2400300"/>
            <a:ext cx="13462391" cy="5917197"/>
          </a:xfrm>
          <a:prstGeom prst="rect">
            <a:avLst/>
          </a:prstGeom>
        </p:spPr>
      </p:pic>
    </p:spTree>
    <p:extLst>
      <p:ext uri="{BB962C8B-B14F-4D97-AF65-F5344CB8AC3E}">
        <p14:creationId xmlns:p14="http://schemas.microsoft.com/office/powerpoint/2010/main" val="50344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E83915-B5F3-CB53-8D54-BDE860A51DE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437F82D-58B6-AB57-0F6E-F40C16CB802A}"/>
              </a:ext>
            </a:extLst>
          </p:cNvPr>
          <p:cNvSpPr txBox="1"/>
          <p:nvPr/>
        </p:nvSpPr>
        <p:spPr>
          <a:xfrm>
            <a:off x="457200" y="306451"/>
            <a:ext cx="17373599" cy="1107996"/>
          </a:xfrm>
          <a:prstGeom prst="rect">
            <a:avLst/>
          </a:prstGeom>
        </p:spPr>
        <p:txBody>
          <a:bodyPr wrap="square" lIns="0" tIns="0" rIns="0" bIns="0" rtlCol="0" anchor="t">
            <a:spAutoFit/>
          </a:bodyPr>
          <a:lstStyle/>
          <a:p>
            <a:pPr algn="ctr"/>
            <a:r>
              <a:rPr lang="en-US" sz="3600" b="1" dirty="0">
                <a:solidFill>
                  <a:srgbClr val="213176"/>
                </a:solidFill>
                <a:latin typeface="Poppins Ultra-Bold"/>
                <a:ea typeface="Poppins Ultra-Bold"/>
                <a:cs typeface="Poppins Ultra-Bold"/>
                <a:sym typeface="Poppins Ultra-Bold"/>
              </a:rPr>
              <a:t>DEE Index scores of Africa’s Countries (2022)</a:t>
            </a:r>
          </a:p>
          <a:p>
            <a:pPr algn="ctr"/>
            <a:r>
              <a:rPr lang="en-US" sz="3600" b="1" dirty="0">
                <a:solidFill>
                  <a:srgbClr val="213176"/>
                </a:solidFill>
                <a:latin typeface="Poppins Ultra-Bold"/>
                <a:ea typeface="Poppins Ultra-Bold"/>
                <a:cs typeface="Poppins Ultra-Bold"/>
                <a:sym typeface="Poppins Ultra-Bold"/>
              </a:rPr>
              <a:t>(South Africa as comparison)</a:t>
            </a:r>
          </a:p>
        </p:txBody>
      </p:sp>
      <p:grpSp>
        <p:nvGrpSpPr>
          <p:cNvPr id="3" name="Group 3">
            <a:extLst>
              <a:ext uri="{FF2B5EF4-FFF2-40B4-BE49-F238E27FC236}">
                <a16:creationId xmlns:a16="http://schemas.microsoft.com/office/drawing/2014/main" id="{B66870F6-8856-48E0-0D02-52F7C797BE3A}"/>
              </a:ext>
            </a:extLst>
          </p:cNvPr>
          <p:cNvGrpSpPr/>
          <p:nvPr/>
        </p:nvGrpSpPr>
        <p:grpSpPr>
          <a:xfrm rot="5400000">
            <a:off x="8703079" y="702079"/>
            <a:ext cx="881842" cy="18288000"/>
            <a:chOff x="0" y="0"/>
            <a:chExt cx="232255" cy="4816593"/>
          </a:xfrm>
        </p:grpSpPr>
        <p:sp>
          <p:nvSpPr>
            <p:cNvPr id="4" name="Freeform 4">
              <a:extLst>
                <a:ext uri="{FF2B5EF4-FFF2-40B4-BE49-F238E27FC236}">
                  <a16:creationId xmlns:a16="http://schemas.microsoft.com/office/drawing/2014/main" id="{BA16EB6B-D716-F5E9-E937-31117E2E2673}"/>
                </a:ext>
              </a:extLst>
            </p:cNvPr>
            <p:cNvSpPr/>
            <p:nvPr/>
          </p:nvSpPr>
          <p:spPr>
            <a:xfrm>
              <a:off x="0" y="0"/>
              <a:ext cx="232255" cy="4816592"/>
            </a:xfrm>
            <a:custGeom>
              <a:avLst/>
              <a:gdLst/>
              <a:ahLst/>
              <a:cxnLst/>
              <a:rect l="l" t="t" r="r" b="b"/>
              <a:pathLst>
                <a:path w="232255" h="4816592">
                  <a:moveTo>
                    <a:pt x="0" y="0"/>
                  </a:moveTo>
                  <a:lnTo>
                    <a:pt x="232255" y="0"/>
                  </a:lnTo>
                  <a:lnTo>
                    <a:pt x="232255" y="4816592"/>
                  </a:lnTo>
                  <a:lnTo>
                    <a:pt x="0" y="4816592"/>
                  </a:lnTo>
                  <a:close/>
                </a:path>
              </a:pathLst>
            </a:custGeom>
            <a:solidFill>
              <a:srgbClr val="213176"/>
            </a:solidFill>
          </p:spPr>
          <p:txBody>
            <a:bodyPr/>
            <a:lstStyle/>
            <a:p>
              <a:endParaRPr lang="en-US"/>
            </a:p>
          </p:txBody>
        </p:sp>
        <p:sp>
          <p:nvSpPr>
            <p:cNvPr id="5" name="TextBox 5">
              <a:extLst>
                <a:ext uri="{FF2B5EF4-FFF2-40B4-BE49-F238E27FC236}">
                  <a16:creationId xmlns:a16="http://schemas.microsoft.com/office/drawing/2014/main" id="{1B43070E-AFEF-D9A7-4BA2-D534FC050890}"/>
                </a:ext>
              </a:extLst>
            </p:cNvPr>
            <p:cNvSpPr txBox="1"/>
            <p:nvPr/>
          </p:nvSpPr>
          <p:spPr>
            <a:xfrm>
              <a:off x="0" y="-38100"/>
              <a:ext cx="232255" cy="4854693"/>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6">
            <a:extLst>
              <a:ext uri="{FF2B5EF4-FFF2-40B4-BE49-F238E27FC236}">
                <a16:creationId xmlns:a16="http://schemas.microsoft.com/office/drawing/2014/main" id="{CAEACE3C-62B2-8E33-4BB1-B4B1EEEA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14447"/>
            <a:ext cx="8691898" cy="7962900"/>
          </a:xfrm>
          <a:prstGeom prst="rect">
            <a:avLst/>
          </a:prstGeom>
        </p:spPr>
      </p:pic>
    </p:spTree>
    <p:extLst>
      <p:ext uri="{BB962C8B-B14F-4D97-AF65-F5344CB8AC3E}">
        <p14:creationId xmlns:p14="http://schemas.microsoft.com/office/powerpoint/2010/main" val="816812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485</TotalTime>
  <Words>656</Words>
  <Application>Microsoft Office PowerPoint</Application>
  <PresentationFormat>Custom</PresentationFormat>
  <Paragraphs>51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Poppins Bold</vt:lpstr>
      <vt:lpstr>Poppins Ultra-Bold</vt:lpstr>
      <vt:lpstr>Poppins</vt:lpstr>
      <vt:lpstr>Calibri</vt:lpstr>
      <vt:lpstr>Arial</vt:lpstr>
      <vt:lpstr>Office Theme</vt:lpstr>
      <vt:lpstr>PowerPoint Presentation</vt:lpstr>
      <vt:lpstr>PowerPoint Presentation</vt:lpstr>
      <vt:lpstr>PowerPoint Presentation</vt:lpstr>
      <vt:lpstr>The conceptual model of the DEE</vt:lpstr>
      <vt:lpstr>DEE Index global positioning - (2022 data)</vt:lpstr>
      <vt:lpstr>DEE Index Ranking 2022 </vt:lpstr>
      <vt:lpstr>DEE Global Positioning (by geographic region)</vt:lpstr>
      <vt:lpstr>DEE results for 2017 and 2022 (by geographic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Template_VIGS</dc:title>
  <dc:creator>Dr. Szerb László</dc:creator>
  <cp:lastModifiedBy>Stefan Apostol</cp:lastModifiedBy>
  <cp:revision>49</cp:revision>
  <dcterms:created xsi:type="dcterms:W3CDTF">2006-08-16T00:00:00Z</dcterms:created>
  <dcterms:modified xsi:type="dcterms:W3CDTF">2025-09-14T13:34:35Z</dcterms:modified>
  <dc:identifier>DAGe-zdkRkY</dc:identifier>
</cp:coreProperties>
</file>